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70" r:id="rId2"/>
    <p:sldId id="256" r:id="rId3"/>
    <p:sldId id="258" r:id="rId4"/>
    <p:sldId id="257" r:id="rId5"/>
    <p:sldId id="259" r:id="rId6"/>
    <p:sldId id="272" r:id="rId7"/>
    <p:sldId id="291" r:id="rId8"/>
    <p:sldId id="292" r:id="rId9"/>
    <p:sldId id="293" r:id="rId10"/>
    <p:sldId id="273" r:id="rId11"/>
    <p:sldId id="274" r:id="rId12"/>
    <p:sldId id="278" r:id="rId13"/>
    <p:sldId id="275" r:id="rId14"/>
    <p:sldId id="261" r:id="rId15"/>
    <p:sldId id="271" r:id="rId16"/>
    <p:sldId id="264" r:id="rId17"/>
    <p:sldId id="265" r:id="rId18"/>
    <p:sldId id="266" r:id="rId19"/>
    <p:sldId id="267" r:id="rId20"/>
    <p:sldId id="269" r:id="rId21"/>
    <p:sldId id="276" r:id="rId22"/>
  </p:sldIdLst>
  <p:sldSz cx="10693400" cy="7556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442" y="-77"/>
      </p:cViewPr>
      <p:guideLst>
        <p:guide orient="horz" pos="2190"/>
        <p:guide pos="288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3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3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13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0B395-2DD1-4E0C-AD7F-C33E717CE14B}" type="datetimeFigureOut">
              <a:rPr lang="pt-BR" smtClean="0"/>
              <a:t>04/10/2020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45390" y="1143000"/>
            <a:ext cx="436722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66332-D461-43D9-A1C1-8FF0295CCE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709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9.wmf"/><Relationship Id="rId18" Type="http://schemas.openxmlformats.org/officeDocument/2006/relationships/image" Target="../media/image3.png"/><Relationship Id="rId3" Type="http://schemas.microsoft.com/office/2007/relationships/media" Target="../media/media6.wav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11.wmf"/><Relationship Id="rId2" Type="http://schemas.openxmlformats.org/officeDocument/2006/relationships/tags" Target="../tags/tag3.xml"/><Relationship Id="rId16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image" Target="../media/image8.wmf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2.bin"/><Relationship Id="rId4" Type="http://schemas.openxmlformats.org/officeDocument/2006/relationships/audio" Target="../media/media6.wav"/><Relationship Id="rId9" Type="http://schemas.openxmlformats.org/officeDocument/2006/relationships/image" Target="../media/image7.wmf"/><Relationship Id="rId1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microsoft.com/office/2007/relationships/media" Target="../media/media7.wav"/><Relationship Id="rId7" Type="http://schemas.openxmlformats.org/officeDocument/2006/relationships/image" Target="../media/image13.w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4.wmf"/><Relationship Id="rId4" Type="http://schemas.openxmlformats.org/officeDocument/2006/relationships/audio" Target="../media/media7.wav"/><Relationship Id="rId9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audio" Target="../media/media8.wav"/><Relationship Id="rId7" Type="http://schemas.openxmlformats.org/officeDocument/2006/relationships/image" Target="../media/image16.wmf"/><Relationship Id="rId2" Type="http://schemas.microsoft.com/office/2007/relationships/media" Target="../media/media8.wav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8.wmf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22.wmf"/><Relationship Id="rId18" Type="http://schemas.openxmlformats.org/officeDocument/2006/relationships/oleObject" Target="../embeddings/oleObject16.bin"/><Relationship Id="rId3" Type="http://schemas.microsoft.com/office/2007/relationships/media" Target="../media/media10.wav"/><Relationship Id="rId21" Type="http://schemas.openxmlformats.org/officeDocument/2006/relationships/image" Target="../media/image26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24.wmf"/><Relationship Id="rId2" Type="http://schemas.openxmlformats.org/officeDocument/2006/relationships/tags" Target="../tags/tag5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7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1.wmf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23.wmf"/><Relationship Id="rId23" Type="http://schemas.openxmlformats.org/officeDocument/2006/relationships/image" Target="../media/image27.wmf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25.wmf"/><Relationship Id="rId4" Type="http://schemas.openxmlformats.org/officeDocument/2006/relationships/audio" Target="../media/media10.wav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14.bin"/><Relationship Id="rId22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microsoft.com/office/2007/relationships/media" Target="../media/media11.wav"/><Relationship Id="rId7" Type="http://schemas.openxmlformats.org/officeDocument/2006/relationships/oleObject" Target="../embeddings/oleObject19.bin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9.wmf"/><Relationship Id="rId4" Type="http://schemas.openxmlformats.org/officeDocument/2006/relationships/audio" Target="../media/media11.wav"/><Relationship Id="rId9" Type="http://schemas.openxmlformats.org/officeDocument/2006/relationships/oleObject" Target="../embeddings/oleObject2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microsoft.com/office/2007/relationships/media" Target="../media/media12.wav"/><Relationship Id="rId7" Type="http://schemas.openxmlformats.org/officeDocument/2006/relationships/image" Target="../media/image30.wmf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3.png"/><Relationship Id="rId4" Type="http://schemas.openxmlformats.org/officeDocument/2006/relationships/audio" Target="../media/media12.wav"/><Relationship Id="rId9" Type="http://schemas.openxmlformats.org/officeDocument/2006/relationships/image" Target="../media/image3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34.wmf"/><Relationship Id="rId18" Type="http://schemas.openxmlformats.org/officeDocument/2006/relationships/image" Target="../media/image3.png"/><Relationship Id="rId3" Type="http://schemas.microsoft.com/office/2007/relationships/media" Target="../media/media13.wav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36.wmf"/><Relationship Id="rId2" Type="http://schemas.openxmlformats.org/officeDocument/2006/relationships/tags" Target="../tags/tag8.xml"/><Relationship Id="rId16" Type="http://schemas.openxmlformats.org/officeDocument/2006/relationships/oleObject" Target="../embeddings/oleObject27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33.wmf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5.wmf"/><Relationship Id="rId10" Type="http://schemas.openxmlformats.org/officeDocument/2006/relationships/oleObject" Target="../embeddings/oleObject24.bin"/><Relationship Id="rId4" Type="http://schemas.openxmlformats.org/officeDocument/2006/relationships/audio" Target="../media/media13.wav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2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microsoft.com/office/2007/relationships/media" Target="../media/media14.wav"/><Relationship Id="rId7" Type="http://schemas.openxmlformats.org/officeDocument/2006/relationships/image" Target="../media/image38.wmf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wmf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.png"/><Relationship Id="rId4" Type="http://schemas.openxmlformats.org/officeDocument/2006/relationships/audio" Target="../media/media14.wav"/><Relationship Id="rId9" Type="http://schemas.openxmlformats.org/officeDocument/2006/relationships/image" Target="../media/image3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5.wav"/><Relationship Id="rId7" Type="http://schemas.openxmlformats.org/officeDocument/2006/relationships/image" Target="../media/image40.png"/><Relationship Id="rId2" Type="http://schemas.microsoft.com/office/2007/relationships/media" Target="../media/media15.wav"/><Relationship Id="rId1" Type="http://schemas.openxmlformats.org/officeDocument/2006/relationships/tags" Target="../tags/tag10.xml"/><Relationship Id="rId6" Type="http://schemas.openxmlformats.org/officeDocument/2006/relationships/image" Target="../media/image39.png"/><Relationship Id="rId5" Type="http://schemas.openxmlformats.org/officeDocument/2006/relationships/image" Target="../media/image18.wmf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microsoft.com/office/2007/relationships/media" Target="../media/media16.wav"/><Relationship Id="rId7" Type="http://schemas.openxmlformats.org/officeDocument/2006/relationships/oleObject" Target="../embeddings/oleObject29.bin"/><Relationship Id="rId2" Type="http://schemas.openxmlformats.org/officeDocument/2006/relationships/tags" Target="../tags/tag1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wmf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2.wmf"/><Relationship Id="rId4" Type="http://schemas.openxmlformats.org/officeDocument/2006/relationships/audio" Target="../media/media16.wav"/><Relationship Id="rId9" Type="http://schemas.openxmlformats.org/officeDocument/2006/relationships/oleObject" Target="../embeddings/oleObject3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microsoft.com/office/2007/relationships/media" Target="../media/media17.wav"/><Relationship Id="rId7" Type="http://schemas.openxmlformats.org/officeDocument/2006/relationships/oleObject" Target="../embeddings/oleObject31.bin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3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7.wav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45.pn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media20.wav"/><Relationship Id="rId7" Type="http://schemas.openxmlformats.org/officeDocument/2006/relationships/image" Target="../media/image47.wmf"/><Relationship Id="rId2" Type="http://schemas.microsoft.com/office/2007/relationships/media" Target="../media/media20.wav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2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image" Target="../media/image45.png"/><Relationship Id="rId3" Type="http://schemas.microsoft.com/office/2007/relationships/media" Target="../media/media21.wav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49.wmf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35.bin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48.wmf"/><Relationship Id="rId4" Type="http://schemas.openxmlformats.org/officeDocument/2006/relationships/audio" Target="../media/media21.wav"/><Relationship Id="rId9" Type="http://schemas.openxmlformats.org/officeDocument/2006/relationships/oleObject" Target="../embeddings/oleObject3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25780" y="200025"/>
            <a:ext cx="9542780" cy="6590665"/>
          </a:xfrm>
          <a:prstGeom prst="rect">
            <a:avLst/>
          </a:prstGeom>
        </p:spPr>
      </p:pic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2451101" y="1949450"/>
            <a:ext cx="6235700" cy="4020890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2974340" y="805180"/>
            <a:ext cx="4744085" cy="6864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1574800" algn="l"/>
                <a:tab pos="2311400" algn="l"/>
              </a:tabLst>
            </a:pP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Síncronas</a:t>
            </a:r>
          </a:p>
        </p:txBody>
      </p:sp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20"/>
    </mc:Choice>
    <mc:Fallback>
      <p:transition spd="slow" advTm="5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955800" y="1358900"/>
            <a:ext cx="6858000" cy="261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1574800" algn="l"/>
                <a:tab pos="2311400" algn="l"/>
              </a:tabLst>
            </a:pPr>
            <a:r>
              <a:rPr lang="en-US" altLang="zh-CN" dirty="0" smtClean="0"/>
              <a:t>	</a:t>
            </a:r>
            <a:r>
              <a:rPr lang="en-US" altLang="zh-CN" sz="5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Eletrotécnica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1574800" algn="l"/>
                <a:tab pos="2311400" algn="l"/>
              </a:tabLst>
            </a:pPr>
            <a:r>
              <a:rPr lang="en-US" altLang="zh-CN" dirty="0" smtClean="0"/>
              <a:t>		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1574800" algn="l"/>
                <a:tab pos="2311400" algn="l"/>
              </a:tabLst>
            </a:pP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Síncronas</a:t>
            </a:r>
          </a:p>
        </p:txBody>
      </p:sp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13"/>
    </mc:Choice>
    <mc:Fallback>
      <p:transition spd="slow" advTm="12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3860800" y="787400"/>
            <a:ext cx="3289300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193800" y="1644650"/>
            <a:ext cx="7537320" cy="13029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  <a:tab pos="4572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frequência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mecânica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proporcional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frequência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entrada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231900" y="3092450"/>
            <a:ext cx="8261985" cy="154657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572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Aplicações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principais: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572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Geradores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eletricidade</a:t>
            </a: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572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Compensadores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síncronos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308100" y="4841250"/>
            <a:ext cx="8261985" cy="9182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342900" indent="-342900">
              <a:lnSpc>
                <a:spcPts val="2900"/>
              </a:lnSpc>
              <a:buFont typeface="Arial" panose="020B0604020202020204" pitchFamily="34" charset="0"/>
              <a:buChar char="•"/>
              <a:tabLst>
                <a:tab pos="266700" algn="l"/>
                <a:tab pos="4572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Rendimento</a:t>
            </a: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900"/>
              </a:lnSpc>
              <a:buFont typeface="Arial" panose="020B0604020202020204" pitchFamily="34" charset="0"/>
              <a:buChar char="•"/>
              <a:tabLst>
                <a:tab pos="266700" algn="l"/>
                <a:tab pos="457200" algn="l"/>
              </a:tabLst>
            </a:pP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Grandes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195" dirty="0" err="1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otencias</a:t>
            </a: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</p:txBody>
      </p:sp>
      <p:pic>
        <p:nvPicPr>
          <p:cNvPr id="9" name="Á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876"/>
    </mc:Choice>
    <mc:Fallback>
      <p:transition spd="slow" advTm="83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9250"/>
            <a:ext cx="9944100" cy="68707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2654300" y="800100"/>
            <a:ext cx="56896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Geradores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Itaipu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762000" y="6997700"/>
            <a:ext cx="127000" cy="1866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812"/>
    </mc:Choice>
    <mc:Fallback>
      <p:transition spd="slow" advTm="40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425450"/>
            <a:ext cx="9944100" cy="68707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3860800" y="787400"/>
            <a:ext cx="3289300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244600" y="2635250"/>
            <a:ext cx="7582204" cy="143116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alimentado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contínua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alimentado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trifásicas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criando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</a:t>
            </a: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</p:txBody>
      </p:sp>
      <p:sp>
        <p:nvSpPr>
          <p:cNvPr id="7" name="TextBox 1"/>
          <p:cNvSpPr txBox="1"/>
          <p:nvPr/>
        </p:nvSpPr>
        <p:spPr>
          <a:xfrm>
            <a:off x="1282700" y="4006850"/>
            <a:ext cx="7888378" cy="129009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266700" algn="l"/>
              </a:tabLst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tentativa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alinharem</a:t>
            </a:r>
          </a:p>
        </p:txBody>
      </p:sp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297"/>
    </mc:Choice>
    <mc:Fallback>
      <p:transition spd="slow" advTm="29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m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300" y="344170"/>
            <a:ext cx="10210165" cy="6867525"/>
          </a:xfrm>
          <a:prstGeom prst="rect">
            <a:avLst/>
          </a:prstGeom>
        </p:spPr>
      </p:pic>
      <p:pic>
        <p:nvPicPr>
          <p:cNvPr id="33" name="Espaço Reservado para Conteúdo 32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507047" y="1162685"/>
            <a:ext cx="5067935" cy="4124325"/>
          </a:xfrm>
          <a:prstGeom prst="rect">
            <a:avLst/>
          </a:prstGeom>
        </p:spPr>
      </p:pic>
      <p:sp>
        <p:nvSpPr>
          <p:cNvPr id="17" name="TextBox 1"/>
          <p:cNvSpPr txBox="1"/>
          <p:nvPr/>
        </p:nvSpPr>
        <p:spPr>
          <a:xfrm>
            <a:off x="9893300" y="368300"/>
            <a:ext cx="152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787400" y="749300"/>
            <a:ext cx="7797006" cy="3795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8100" algn="l"/>
                <a:tab pos="2641600" algn="l"/>
                <a:tab pos="35687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zh-CN" sz="279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BR" altLang="en-US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otor</a:t>
            </a:r>
            <a:endParaRPr lang="pt-BR" altLang="en-US" sz="279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Grupo 35"/>
          <p:cNvGrpSpPr/>
          <p:nvPr/>
        </p:nvGrpSpPr>
        <p:grpSpPr>
          <a:xfrm>
            <a:off x="1196975" y="1768475"/>
            <a:ext cx="3736975" cy="3440430"/>
            <a:chOff x="5605" y="3145"/>
            <a:chExt cx="5885" cy="5418"/>
          </a:xfrm>
        </p:grpSpPr>
        <p:sp>
          <p:nvSpPr>
            <p:cNvPr id="23" name="TextBox 1"/>
            <p:cNvSpPr txBox="1"/>
            <p:nvPr/>
          </p:nvSpPr>
          <p:spPr>
            <a:xfrm>
              <a:off x="10940" y="4800"/>
              <a:ext cx="551" cy="47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800" dirty="0" smtClean="0">
                  <a:solidFill>
                    <a:srgbClr val="000000"/>
                  </a:solidFill>
                  <a:latin typeface="Segoe UI Symbol" panose="020B0502040204020203" pitchFamily="18" charset="0"/>
                  <a:cs typeface="Segoe UI Symbol" panose="020B0502040204020203" pitchFamily="18" charset="0"/>
                </a:rPr>
                <a:t>θ</a:t>
              </a:r>
              <a:r>
                <a:rPr lang="pt-BR" altLang="en-US" sz="1800" dirty="0" smtClean="0">
                  <a:solidFill>
                    <a:srgbClr val="000000"/>
                  </a:solidFill>
                  <a:latin typeface="Segoe UI Symbol" panose="020B0502040204020203" pitchFamily="18" charset="0"/>
                  <a:cs typeface="Segoe UI Symbol" panose="020B0502040204020203" pitchFamily="18" charset="0"/>
                </a:rPr>
                <a:t>(t)</a:t>
              </a:r>
            </a:p>
          </p:txBody>
        </p:sp>
        <p:grpSp>
          <p:nvGrpSpPr>
            <p:cNvPr id="35" name="Grupo 34"/>
            <p:cNvGrpSpPr/>
            <p:nvPr/>
          </p:nvGrpSpPr>
          <p:grpSpPr>
            <a:xfrm>
              <a:off x="5605" y="3145"/>
              <a:ext cx="5143" cy="5418"/>
              <a:chOff x="12625" y="5821"/>
              <a:chExt cx="1520" cy="2138"/>
            </a:xfrm>
          </p:grpSpPr>
          <p:sp>
            <p:nvSpPr>
              <p:cNvPr id="22" name="TextBox 1"/>
              <p:cNvSpPr txBox="1"/>
              <p:nvPr/>
            </p:nvSpPr>
            <p:spPr>
              <a:xfrm>
                <a:off x="13275" y="5821"/>
                <a:ext cx="160" cy="140"/>
              </a:xfrm>
              <a:prstGeom prst="rect">
                <a:avLst/>
              </a:prstGeom>
              <a:noFill/>
            </p:spPr>
            <p:txBody>
              <a:bodyPr wrap="square" lIns="0" t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595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26" name="TextBox 1"/>
              <p:cNvSpPr txBox="1"/>
              <p:nvPr/>
            </p:nvSpPr>
            <p:spPr>
              <a:xfrm>
                <a:off x="13240" y="7819"/>
                <a:ext cx="240" cy="140"/>
              </a:xfrm>
              <a:prstGeom prst="rect">
                <a:avLst/>
              </a:prstGeom>
              <a:noFill/>
            </p:spPr>
            <p:txBody>
              <a:bodyPr wrap="square" lIns="0" t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595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a’</a:t>
                </a:r>
              </a:p>
            </p:txBody>
          </p:sp>
          <p:sp>
            <p:nvSpPr>
              <p:cNvPr id="27" name="TextBox 1"/>
              <p:cNvSpPr txBox="1"/>
              <p:nvPr/>
            </p:nvSpPr>
            <p:spPr>
              <a:xfrm>
                <a:off x="13905" y="6362"/>
                <a:ext cx="240" cy="140"/>
              </a:xfrm>
              <a:prstGeom prst="rect">
                <a:avLst/>
              </a:prstGeom>
              <a:noFill/>
            </p:spPr>
            <p:txBody>
              <a:bodyPr wrap="square" lIns="0" t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595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b’</a:t>
                </a:r>
              </a:p>
            </p:txBody>
          </p:sp>
          <p:sp>
            <p:nvSpPr>
              <p:cNvPr id="28" name="TextBox 1"/>
              <p:cNvSpPr txBox="1"/>
              <p:nvPr/>
            </p:nvSpPr>
            <p:spPr>
              <a:xfrm>
                <a:off x="13935" y="7394"/>
                <a:ext cx="140" cy="140"/>
              </a:xfrm>
              <a:prstGeom prst="rect">
                <a:avLst/>
              </a:prstGeom>
              <a:noFill/>
            </p:spPr>
            <p:txBody>
              <a:bodyPr wrap="square" lIns="0" t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595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29" name="TextBox 1"/>
              <p:cNvSpPr txBox="1"/>
              <p:nvPr/>
            </p:nvSpPr>
            <p:spPr>
              <a:xfrm>
                <a:off x="12665" y="6252"/>
                <a:ext cx="220" cy="140"/>
              </a:xfrm>
              <a:prstGeom prst="rect">
                <a:avLst/>
              </a:prstGeom>
              <a:noFill/>
            </p:spPr>
            <p:txBody>
              <a:bodyPr wrap="square" lIns="0" t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595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c’</a:t>
                </a:r>
              </a:p>
            </p:txBody>
          </p:sp>
          <p:sp>
            <p:nvSpPr>
              <p:cNvPr id="34" name="TextBox 1"/>
              <p:cNvSpPr txBox="1"/>
              <p:nvPr/>
            </p:nvSpPr>
            <p:spPr>
              <a:xfrm>
                <a:off x="12625" y="7391"/>
                <a:ext cx="178" cy="140"/>
              </a:xfrm>
              <a:prstGeom prst="rect">
                <a:avLst/>
              </a:prstGeom>
              <a:noFill/>
            </p:spPr>
            <p:txBody>
              <a:bodyPr wrap="square" lIns="0" t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595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</a:p>
            </p:txBody>
          </p:sp>
        </p:grpSp>
      </p:grpSp>
      <p:graphicFrame>
        <p:nvGraphicFramePr>
          <p:cNvPr id="37" name="Objeto 3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84190" y="1544320"/>
          <a:ext cx="2254885" cy="1544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r:id="rId8" imgW="685800" imgH="469900" progId="Equation.KSEE3">
                  <p:embed/>
                </p:oleObj>
              </mc:Choice>
              <mc:Fallback>
                <p:oleObj r:id="rId8" imgW="685800" imgH="4699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84190" y="1544320"/>
                        <a:ext cx="2254885" cy="1544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to 3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02931" y="1704023"/>
          <a:ext cx="2045970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r:id="rId10" imgW="622300" imgH="419100" progId="Equation.KSEE3">
                  <p:embed/>
                </p:oleObj>
              </mc:Choice>
              <mc:Fallback>
                <p:oleObj r:id="rId10" imgW="622300" imgH="4191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202931" y="1704023"/>
                        <a:ext cx="2045970" cy="137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to 4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08700" y="3489960"/>
          <a:ext cx="3028950" cy="583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r:id="rId12" imgW="990600" imgH="190500" progId="Equation.KSEE3">
                  <p:embed/>
                </p:oleObj>
              </mc:Choice>
              <mc:Fallback>
                <p:oleObj r:id="rId12" imgW="990600" imgH="1905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108700" y="3489960"/>
                        <a:ext cx="3028950" cy="583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to 4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46788" y="4520565"/>
          <a:ext cx="3497580" cy="547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r:id="rId14" imgW="1219200" imgH="190500" progId="Equation.KSEE3">
                  <p:embed/>
                </p:oleObj>
              </mc:Choice>
              <mc:Fallback>
                <p:oleObj r:id="rId14" imgW="1219200" imgH="1905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046788" y="4520565"/>
                        <a:ext cx="3497580" cy="547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to 4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23305" y="5619115"/>
          <a:ext cx="3455670" cy="535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r:id="rId16" imgW="1231265" imgH="190500" progId="Equation.KSEE3">
                  <p:embed/>
                </p:oleObj>
              </mc:Choice>
              <mc:Fallback>
                <p:oleObj r:id="rId16" imgW="1231265" imgH="1905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123305" y="5619115"/>
                        <a:ext cx="3455670" cy="535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996"/>
    </mc:Choice>
    <mc:Fallback>
      <p:transition spd="slow" advTm="809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to 12"/>
          <p:cNvGraphicFramePr/>
          <p:nvPr/>
        </p:nvGraphicFramePr>
        <p:xfrm>
          <a:off x="237490" y="339090"/>
          <a:ext cx="10218420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r:id="rId6" imgW="10210800" imgH="6873240" progId="Paint.Picture">
                  <p:embed/>
                </p:oleObj>
              </mc:Choice>
              <mc:Fallback>
                <p:oleObj r:id="rId6" imgW="10210800" imgH="6873240" progId="Paint.Picture">
                  <p:embed/>
                  <p:pic>
                    <p:nvPicPr>
                      <p:cNvPr id="0" name="Imagem 1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7490" y="339090"/>
                        <a:ext cx="10218420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1"/>
          <p:cNvSpPr txBox="1"/>
          <p:nvPr/>
        </p:nvSpPr>
        <p:spPr>
          <a:xfrm>
            <a:off x="2349500" y="939800"/>
            <a:ext cx="5370830" cy="4298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polos lisos</a:t>
            </a:r>
            <a:endParaRPr lang="en-US" altLang="zh-CN" sz="320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2654300" y="2006600"/>
            <a:ext cx="10795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Polos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7035800" y="2032000"/>
            <a:ext cx="10795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Polos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762000" y="6997700"/>
            <a:ext cx="127000" cy="1866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2095" y="2501900"/>
            <a:ext cx="3533775" cy="3619500"/>
          </a:xfrm>
          <a:prstGeom prst="rect">
            <a:avLst/>
          </a:prstGeom>
        </p:spPr>
      </p:pic>
      <p:graphicFrame>
        <p:nvGraphicFramePr>
          <p:cNvPr id="9" name="Objeto 8"/>
          <p:cNvGraphicFramePr/>
          <p:nvPr/>
        </p:nvGraphicFramePr>
        <p:xfrm>
          <a:off x="5745480" y="2439035"/>
          <a:ext cx="3622040" cy="3592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r:id="rId9" imgW="3619500" imgH="3589020" progId="Paint.Picture">
                  <p:embed/>
                </p:oleObj>
              </mc:Choice>
              <mc:Fallback>
                <p:oleObj r:id="rId9" imgW="3619500" imgH="3589020" progId="Paint.Picture">
                  <p:embed/>
                  <p:pic>
                    <p:nvPicPr>
                      <p:cNvPr id="0" name="Imagem 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45480" y="2439035"/>
                        <a:ext cx="3622040" cy="3592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Áudio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257"/>
    </mc:Choice>
    <mc:Fallback>
      <p:transition spd="slow" advTm="43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50" y="425450"/>
            <a:ext cx="9944100" cy="6867525"/>
          </a:xfrm>
          <a:prstGeom prst="rect">
            <a:avLst/>
          </a:prstGeom>
        </p:spPr>
      </p:pic>
      <p:graphicFrame>
        <p:nvGraphicFramePr>
          <p:cNvPr id="5" name="Objeto 4"/>
          <p:cNvGraphicFramePr/>
          <p:nvPr/>
        </p:nvGraphicFramePr>
        <p:xfrm>
          <a:off x="768350" y="1908175"/>
          <a:ext cx="4209415" cy="396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r:id="rId6" imgW="4206240" imgH="3962400" progId="Paint.Picture">
                  <p:embed/>
                </p:oleObj>
              </mc:Choice>
              <mc:Fallback>
                <p:oleObj r:id="rId6" imgW="4206240" imgH="39624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8350" y="1908175"/>
                        <a:ext cx="4209415" cy="3965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1"/>
          <p:cNvSpPr txBox="1"/>
          <p:nvPr/>
        </p:nvSpPr>
        <p:spPr>
          <a:xfrm>
            <a:off x="2349500" y="787400"/>
            <a:ext cx="6026785" cy="4298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polos salientes</a:t>
            </a:r>
            <a:endParaRPr lang="en-US" altLang="zh-CN" sz="320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914400" y="2794000"/>
            <a:ext cx="3644900" cy="276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vezes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alimentado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retificador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eletrônico,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necessidade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escovas:</a:t>
            </a:r>
          </a:p>
        </p:txBody>
      </p:sp>
      <p:graphicFrame>
        <p:nvGraphicFramePr>
          <p:cNvPr id="8" name="Objeto 7"/>
          <p:cNvGraphicFramePr/>
          <p:nvPr/>
        </p:nvGraphicFramePr>
        <p:xfrm>
          <a:off x="4986020" y="1414145"/>
          <a:ext cx="5445125" cy="4880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r:id="rId8" imgW="5440680" imgH="4876800" progId="Paint.Picture">
                  <p:embed/>
                </p:oleObj>
              </mc:Choice>
              <mc:Fallback>
                <p:oleObj r:id="rId8" imgW="5440680" imgH="48768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86020" y="1414145"/>
                        <a:ext cx="5445125" cy="4880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Á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4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589"/>
    </mc:Choice>
    <mc:Fallback>
      <p:transition spd="slow" advTm="102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25450"/>
            <a:ext cx="9944100" cy="68707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2857500" y="787400"/>
            <a:ext cx="5295900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Excitatriz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762000" y="6997700"/>
            <a:ext cx="127000" cy="1866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29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479"/>
    </mc:Choice>
    <mc:Fallback>
      <p:transition spd="slow" advTm="44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Objeto 32"/>
          <p:cNvGraphicFramePr/>
          <p:nvPr>
            <p:extLst>
              <p:ext uri="{D42A27DB-BD31-4B8C-83A1-F6EECF244321}">
                <p14:modId xmlns:p14="http://schemas.microsoft.com/office/powerpoint/2010/main" val="307241906"/>
              </p:ext>
            </p:extLst>
          </p:nvPr>
        </p:nvGraphicFramePr>
        <p:xfrm>
          <a:off x="237490" y="252730"/>
          <a:ext cx="10218420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r:id="rId6" imgW="10210800" imgH="6873240" progId="Paint.Picture">
                  <p:embed/>
                </p:oleObj>
              </mc:Choice>
              <mc:Fallback>
                <p:oleObj r:id="rId6" imgW="10210800" imgH="6873240" progId="Paint.Picture">
                  <p:embed/>
                  <p:pic>
                    <p:nvPicPr>
                      <p:cNvPr id="0" name="Imagem 3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7490" y="252730"/>
                        <a:ext cx="10218420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"/>
          <p:cNvSpPr txBox="1"/>
          <p:nvPr/>
        </p:nvSpPr>
        <p:spPr>
          <a:xfrm>
            <a:off x="2895600" y="571500"/>
            <a:ext cx="5785485" cy="7632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5179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 </a:t>
            </a:r>
            <a:r>
              <a:rPr lang="pt-BR" altLang="en-US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endParaRPr lang="en-US" altLang="zh-CN" sz="279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3517900" algn="l"/>
              </a:tabLst>
            </a:pPr>
            <a:r>
              <a:rPr lang="en-US" altLang="zh-CN" dirty="0" smtClean="0"/>
              <a:t>	</a:t>
            </a: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Objeto 12"/>
          <p:cNvGraphicFramePr/>
          <p:nvPr/>
        </p:nvGraphicFramePr>
        <p:xfrm>
          <a:off x="6247130" y="1977390"/>
          <a:ext cx="3453130" cy="3172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r:id="rId8" imgW="1341120" imgH="1478280" progId="Paint.Picture">
                  <p:embed/>
                </p:oleObj>
              </mc:Choice>
              <mc:Fallback>
                <p:oleObj r:id="rId8" imgW="1341120" imgH="1478280" progId="Paint.Picture">
                  <p:embed/>
                  <p:pic>
                    <p:nvPicPr>
                      <p:cNvPr id="0" name="Imagem 1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47130" y="1977390"/>
                        <a:ext cx="3453130" cy="3172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/>
          <p:cNvGraphicFramePr/>
          <p:nvPr/>
        </p:nvGraphicFramePr>
        <p:xfrm>
          <a:off x="1040130" y="1428115"/>
          <a:ext cx="4645025" cy="3570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r:id="rId10" imgW="2407920" imgH="1874520" progId="Paint.Picture">
                  <p:embed/>
                </p:oleObj>
              </mc:Choice>
              <mc:Fallback>
                <p:oleObj r:id="rId10" imgW="2407920" imgH="1874520" progId="Paint.Picture">
                  <p:embed/>
                  <p:pic>
                    <p:nvPicPr>
                      <p:cNvPr id="0" name="Imagem 1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40130" y="1428115"/>
                        <a:ext cx="4645025" cy="3570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/>
          <p:cNvGraphicFramePr/>
          <p:nvPr/>
        </p:nvGraphicFramePr>
        <p:xfrm>
          <a:off x="1025525" y="5243830"/>
          <a:ext cx="1710690" cy="169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r:id="rId12" imgW="762000" imgH="998220" progId="Paint.Picture">
                  <p:embed/>
                </p:oleObj>
              </mc:Choice>
              <mc:Fallback>
                <p:oleObj r:id="rId12" imgW="762000" imgH="998220" progId="Paint.Picture">
                  <p:embed/>
                  <p:pic>
                    <p:nvPicPr>
                      <p:cNvPr id="0" name="Imagem 1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25525" y="5243830"/>
                        <a:ext cx="1710690" cy="1697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20"/>
          <p:cNvGraphicFramePr/>
          <p:nvPr/>
        </p:nvGraphicFramePr>
        <p:xfrm>
          <a:off x="2841625" y="5398770"/>
          <a:ext cx="1289685" cy="1543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r:id="rId14" imgW="815340" imgH="937260" progId="Paint.Picture">
                  <p:embed/>
                </p:oleObj>
              </mc:Choice>
              <mc:Fallback>
                <p:oleObj r:id="rId14" imgW="815340" imgH="937260" progId="Paint.Picture">
                  <p:embed/>
                  <p:pic>
                    <p:nvPicPr>
                      <p:cNvPr id="0" name="Imagem 2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841625" y="5398770"/>
                        <a:ext cx="1289685" cy="1543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/>
          <p:cNvGraphicFramePr/>
          <p:nvPr/>
        </p:nvGraphicFramePr>
        <p:xfrm>
          <a:off x="4283710" y="5690870"/>
          <a:ext cx="1691640" cy="1110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r:id="rId16" imgW="1272540" imgH="601980" progId="Paint.Picture">
                  <p:embed/>
                </p:oleObj>
              </mc:Choice>
              <mc:Fallback>
                <p:oleObj r:id="rId16" imgW="1272540" imgH="601980" progId="Paint.Picture">
                  <p:embed/>
                  <p:pic>
                    <p:nvPicPr>
                      <p:cNvPr id="0" name="Imagem 2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283710" y="5690870"/>
                        <a:ext cx="1691640" cy="1110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o 24"/>
          <p:cNvGraphicFramePr/>
          <p:nvPr/>
        </p:nvGraphicFramePr>
        <p:xfrm>
          <a:off x="6127750" y="5516245"/>
          <a:ext cx="1448435" cy="1663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r:id="rId18" imgW="838200" imgH="815340" progId="Paint.Picture">
                  <p:embed/>
                </p:oleObj>
              </mc:Choice>
              <mc:Fallback>
                <p:oleObj r:id="rId18" imgW="838200" imgH="815340" progId="Paint.Picture">
                  <p:embed/>
                  <p:pic>
                    <p:nvPicPr>
                      <p:cNvPr id="0" name="Imagem 2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127750" y="5516245"/>
                        <a:ext cx="1448435" cy="1663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o 26"/>
          <p:cNvGraphicFramePr/>
          <p:nvPr/>
        </p:nvGraphicFramePr>
        <p:xfrm>
          <a:off x="7904480" y="5516245"/>
          <a:ext cx="1390650" cy="166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r:id="rId20" imgW="746760" imgH="861060" progId="Paint.Picture">
                  <p:embed/>
                </p:oleObj>
              </mc:Choice>
              <mc:Fallback>
                <p:oleObj r:id="rId20" imgW="746760" imgH="861060" progId="Paint.Picture">
                  <p:embed/>
                  <p:pic>
                    <p:nvPicPr>
                      <p:cNvPr id="0" name="Imagem 27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904480" y="5516245"/>
                        <a:ext cx="1390650" cy="166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o 28"/>
          <p:cNvGraphicFramePr/>
          <p:nvPr/>
        </p:nvGraphicFramePr>
        <p:xfrm>
          <a:off x="6921500" y="1334135"/>
          <a:ext cx="19589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r:id="rId22" imgW="1653540" imgH="182880" progId="Paint.Picture">
                  <p:embed/>
                </p:oleObj>
              </mc:Choice>
              <mc:Fallback>
                <p:oleObj r:id="rId22" imgW="1653540" imgH="182880" progId="Paint.Picture">
                  <p:embed/>
                  <p:pic>
                    <p:nvPicPr>
                      <p:cNvPr id="0" name="Imagem 29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921500" y="1334135"/>
                        <a:ext cx="1958975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067"/>
    </mc:Choice>
    <mc:Fallback>
      <p:transition spd="slow" advTm="58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12" name="TextBox 1"/>
          <p:cNvSpPr txBox="1"/>
          <p:nvPr/>
        </p:nvSpPr>
        <p:spPr>
          <a:xfrm>
            <a:off x="3429000" y="711200"/>
            <a:ext cx="4531995" cy="3790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 </a:t>
            </a:r>
            <a:r>
              <a:rPr lang="pt-BR" altLang="en-US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Armadura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863600" y="1212850"/>
            <a:ext cx="9087485" cy="5715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pólos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deslocados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si.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826135" y="1937385"/>
            <a:ext cx="8827770" cy="121221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Pode-se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força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magnetomotriz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levando-se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contribuição</a:t>
            </a:r>
          </a:p>
          <a:p>
            <a:pPr>
              <a:lnSpc>
                <a:spcPts val="2500"/>
              </a:lnSpc>
            </a:pPr>
            <a:r>
              <a:rPr lang="pt-BR" altLang="en-US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cada fase ,</a:t>
            </a:r>
            <a:r>
              <a:rPr lang="pt-BR" altLang="en-US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BR" altLang="en-US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seja:</a:t>
            </a: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pt-BR" altLang="en-US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1646555" y="5374640"/>
            <a:ext cx="4641850" cy="58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863600" algn="l"/>
              </a:tabLst>
            </a:pP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600"/>
              </a:lnSpc>
              <a:tabLst>
                <a:tab pos="863600" algn="l"/>
              </a:tabLst>
            </a:pP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1993900" y="3632200"/>
            <a:ext cx="3826510" cy="45593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pt-BR" altLang="en-US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)  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1993900" y="4013200"/>
            <a:ext cx="4292600" cy="10331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254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−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2" name="Objeto 1"/>
          <p:cNvGraphicFramePr/>
          <p:nvPr/>
        </p:nvGraphicFramePr>
        <p:xfrm>
          <a:off x="6671310" y="2541270"/>
          <a:ext cx="3509010" cy="2975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r:id="rId7" imgW="2842260" imgH="2331720" progId="Paint.Picture">
                  <p:embed/>
                </p:oleObj>
              </mc:Choice>
              <mc:Fallback>
                <p:oleObj r:id="rId7" imgW="2842260" imgH="2331720" progId="Paint.Picture">
                  <p:embed/>
                  <p:pic>
                    <p:nvPicPr>
                      <p:cNvPr id="0" name="Imagem 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71310" y="2541270"/>
                        <a:ext cx="3509010" cy="2975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o 3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736161"/>
              </p:ext>
            </p:extLst>
          </p:nvPr>
        </p:nvGraphicFramePr>
        <p:xfrm>
          <a:off x="7761605" y="5605145"/>
          <a:ext cx="1395095" cy="1068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r:id="rId9" imgW="431800" imgH="330200" progId="Equation.KSEE3">
                  <p:embed/>
                </p:oleObj>
              </mc:Choice>
              <mc:Fallback>
                <p:oleObj r:id="rId9" imgW="431800" imgH="330200" progId="Equation.KSEE3">
                  <p:embed/>
                  <p:pic>
                    <p:nvPicPr>
                      <p:cNvPr id="0" name="Imagem 204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61605" y="5605145"/>
                        <a:ext cx="1395095" cy="1068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091"/>
    </mc:Choice>
    <mc:Fallback>
      <p:transition spd="slow" advTm="97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2" grpId="0"/>
      <p:bldP spid="23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594995" y="384810"/>
            <a:ext cx="9825990" cy="6786245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/>
          <a:lstStyle/>
          <a:p>
            <a:r>
              <a:rPr lang="pt-BR" altLang="en-US"/>
              <a:t>campo girante do estator</a:t>
            </a:r>
          </a:p>
        </p:txBody>
      </p:sp>
      <p:sp>
        <p:nvSpPr>
          <p:cNvPr id="31" name="TextBox 1"/>
          <p:cNvSpPr txBox="1"/>
          <p:nvPr/>
        </p:nvSpPr>
        <p:spPr>
          <a:xfrm>
            <a:off x="3797300" y="2006600"/>
            <a:ext cx="3575685" cy="72517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270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</a:p>
          <a:p>
            <a:pPr>
              <a:lnSpc>
                <a:spcPts val="37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3891915" y="2717800"/>
            <a:ext cx="4056380" cy="6096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−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en-US" altLang="zh-CN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3856990" y="3365500"/>
            <a:ext cx="3749675" cy="6096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1"/>
          <p:cNvSpPr txBox="1"/>
          <p:nvPr/>
        </p:nvSpPr>
        <p:spPr>
          <a:xfrm>
            <a:off x="825500" y="1511300"/>
            <a:ext cx="7632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grandezas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senoidais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variáveis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</a:t>
            </a:r>
          </a:p>
        </p:txBody>
      </p:sp>
      <p:graphicFrame>
        <p:nvGraphicFramePr>
          <p:cNvPr id="2" name="Espaço Reservado para Conteúdo 1">
            <a:hlinkClick r:id="" action="ppaction://ole?verb=0"/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040131" y="4742180"/>
          <a:ext cx="9355455" cy="131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r:id="rId8" imgW="2463165" imgH="330200" progId="Equation.KSEE3">
                  <p:embed/>
                </p:oleObj>
              </mc:Choice>
              <mc:Fallback>
                <p:oleObj r:id="rId8" imgW="2463165" imgH="330200" progId="Equation.KSEE3">
                  <p:embed/>
                  <p:pic>
                    <p:nvPicPr>
                      <p:cNvPr id="0" name="Imagem 307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40131" y="4742180"/>
                        <a:ext cx="9355455" cy="1310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180"/>
    </mc:Choice>
    <mc:Fallback>
      <p:transition spd="slow" advTm="381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1" grpId="0"/>
      <p:bldP spid="27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to 12"/>
          <p:cNvGraphicFramePr/>
          <p:nvPr/>
        </p:nvGraphicFramePr>
        <p:xfrm>
          <a:off x="237490" y="339090"/>
          <a:ext cx="10218420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r:id="rId6" imgW="10210800" imgH="6873240" progId="Paint.Picture">
                  <p:embed/>
                </p:oleObj>
              </mc:Choice>
              <mc:Fallback>
                <p:oleObj r:id="rId6" imgW="10210800" imgH="6873240" progId="Paint.Picture">
                  <p:embed/>
                  <p:pic>
                    <p:nvPicPr>
                      <p:cNvPr id="0" name="Imagem 1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7490" y="339090"/>
                        <a:ext cx="10218420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4290655" y="1610047"/>
            <a:ext cx="289663" cy="117888"/>
          </a:xfrm>
          <a:custGeom>
            <a:avLst/>
            <a:gdLst>
              <a:gd name="connsiteX0" fmla="*/ 52628 w 289663"/>
              <a:gd name="connsiteY0" fmla="*/ 52628 h 117888"/>
              <a:gd name="connsiteX1" fmla="*/ 237034 w 289663"/>
              <a:gd name="connsiteY1" fmla="*/ 52628 h 1178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9663" h="117888">
                <a:moveTo>
                  <a:pt x="52628" y="52628"/>
                </a:moveTo>
                <a:lnTo>
                  <a:pt x="237034" y="52628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"/>
          <p:cNvSpPr txBox="1"/>
          <p:nvPr/>
        </p:nvSpPr>
        <p:spPr>
          <a:xfrm>
            <a:off x="787400" y="749300"/>
            <a:ext cx="8591550" cy="9556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8100" algn="l"/>
                <a:tab pos="2641600" algn="l"/>
                <a:tab pos="35687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</a:t>
            </a:r>
          </a:p>
          <a:p>
            <a:pPr>
              <a:lnSpc>
                <a:spcPts val="2200"/>
              </a:lnSpc>
              <a:tabLst>
                <a:tab pos="38100" algn="l"/>
                <a:tab pos="2641600" algn="l"/>
                <a:tab pos="35687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trigonométrica  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cosA.cosB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½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cos(A-B)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½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cos(A+b)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tem-se:</a:t>
            </a:r>
          </a:p>
          <a:p>
            <a:pPr>
              <a:lnSpc>
                <a:spcPts val="2300"/>
              </a:lnSpc>
              <a:tabLst>
                <a:tab pos="38100" algn="l"/>
                <a:tab pos="2641600" algn="l"/>
                <a:tab pos="35687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fmm distribuída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senoidalmente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</a:t>
            </a:r>
          </a:p>
        </p:txBody>
      </p:sp>
      <p:sp>
        <p:nvSpPr>
          <p:cNvPr id="30" name="TextBox 1"/>
          <p:cNvSpPr txBox="1"/>
          <p:nvPr/>
        </p:nvSpPr>
        <p:spPr>
          <a:xfrm>
            <a:off x="476885" y="2902585"/>
            <a:ext cx="9061450" cy="14814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26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</a:p>
          <a:p>
            <a:pPr>
              <a:lnSpc>
                <a:spcPts val="26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dirty="0" smtClean="0"/>
              <a:t>			</a:t>
            </a:r>
            <a:endParaRPr lang="en-US" altLang="zh-CN" sz="159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distribuição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co-senoidal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 magnético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entreferro,</a:t>
            </a:r>
          </a:p>
          <a:p>
            <a:pPr>
              <a:lnSpc>
                <a:spcPts val="20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B(</a:t>
            </a:r>
            <a:r>
              <a:rPr lang="en-US" altLang="zh-C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00" i="1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</a:t>
            </a:r>
            <a:r>
              <a:rPr lang="en-US" altLang="zh-C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00" i="1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podem-se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obter, 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</a:p>
          <a:p>
            <a:pPr>
              <a:lnSpc>
                <a:spcPts val="20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seguintes expressões:</a:t>
            </a:r>
            <a:r>
              <a:rPr lang="en-US" altLang="zh-CN" sz="23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Objeto 3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20415" y="1848485"/>
          <a:ext cx="3653790" cy="934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r:id="rId8" imgW="1143000" imgH="292100" progId="Equation.KSEE3">
                  <p:embed/>
                </p:oleObj>
              </mc:Choice>
              <mc:Fallback>
                <p:oleObj r:id="rId8" imgW="1143000" imgH="292100" progId="Equation.KSEE3">
                  <p:embed/>
                  <p:pic>
                    <p:nvPicPr>
                      <p:cNvPr id="0" name="Imagem 204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20415" y="1848485"/>
                        <a:ext cx="3653790" cy="934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to 4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13380" y="4434840"/>
          <a:ext cx="3138170" cy="686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r:id="rId10" imgW="1104900" imgH="241300" progId="Equation.KSEE3">
                  <p:embed/>
                </p:oleObj>
              </mc:Choice>
              <mc:Fallback>
                <p:oleObj r:id="rId10" imgW="1104900" imgH="2413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913380" y="4434840"/>
                        <a:ext cx="3138170" cy="686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to 4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18778" y="5335270"/>
          <a:ext cx="345249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r:id="rId12" imgW="1333500" imgH="241300" progId="Equation.KSEE3">
                  <p:embed/>
                </p:oleObj>
              </mc:Choice>
              <mc:Fallback>
                <p:oleObj r:id="rId12" imgW="1333500" imgH="2413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918778" y="5335270"/>
                        <a:ext cx="3452495" cy="62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to 3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69578" y="6224271"/>
          <a:ext cx="345249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r:id="rId14" imgW="1333500" imgH="241300" progId="Equation.KSEE3">
                  <p:embed/>
                </p:oleObj>
              </mc:Choice>
              <mc:Fallback>
                <p:oleObj r:id="rId14" imgW="1333500" imgH="2413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969578" y="6224271"/>
                        <a:ext cx="3452495" cy="62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o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05165" y="4559935"/>
          <a:ext cx="1073785" cy="928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" r:id="rId16" imgW="469900" imgH="405765" progId="Equation.KSEE3">
                  <p:embed/>
                </p:oleObj>
              </mc:Choice>
              <mc:Fallback>
                <p:oleObj r:id="rId16" imgW="469900" imgH="405765" progId="Equation.KSEE3">
                  <p:embed/>
                  <p:pic>
                    <p:nvPicPr>
                      <p:cNvPr id="0" name="Imagem 2049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305165" y="4559935"/>
                        <a:ext cx="1073785" cy="928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213"/>
    </mc:Choice>
    <mc:Fallback>
      <p:transition spd="slow" advTm="115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2349500" y="812800"/>
            <a:ext cx="6301105" cy="10585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070100" algn="l"/>
              </a:tabLst>
            </a:pP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Básico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070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Polos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(Lisos)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800" y="1877695"/>
            <a:ext cx="5257800" cy="5172075"/>
          </a:xfrm>
          <a:prstGeom prst="rect">
            <a:avLst/>
          </a:prstGeom>
        </p:spPr>
      </p:pic>
      <p:graphicFrame>
        <p:nvGraphicFramePr>
          <p:cNvPr id="36" name="Objeto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075930" y="3680460"/>
          <a:ext cx="1609090" cy="1416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r:id="rId8" imgW="419100" imgH="368300" progId="Equation.KSEE3">
                  <p:embed/>
                </p:oleObj>
              </mc:Choice>
              <mc:Fallback>
                <p:oleObj r:id="rId8" imgW="419100" imgH="368300" progId="Equation.KSEE3">
                  <p:embed/>
                  <p:pic>
                    <p:nvPicPr>
                      <p:cNvPr id="0" name="Imagem 204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075930" y="3680460"/>
                        <a:ext cx="1609090" cy="1416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935"/>
    </mc:Choice>
    <mc:Fallback>
      <p:transition spd="slow" advTm="88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536700" y="27463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altLang="en-US" dirty="0" smtClean="0"/>
              <a:t>Rotor de </a:t>
            </a:r>
            <a:r>
              <a:rPr lang="pt-BR" altLang="en-US" dirty="0"/>
              <a:t>polos salientes-Dupla Reação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5988050" y="1983105"/>
            <a:ext cx="4540250" cy="4448175"/>
          </a:xfrm>
          <a:prstGeom prst="rect">
            <a:avLst/>
          </a:prstGeom>
        </p:spPr>
      </p:pic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745490" y="1187450"/>
            <a:ext cx="5210810" cy="5442585"/>
          </a:xfrm>
          <a:prstGeom prst="rect">
            <a:avLst/>
          </a:prstGeom>
        </p:spPr>
      </p:pic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512"/>
    </mc:Choice>
    <mc:Fallback>
      <p:transition spd="slow" advTm="84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003300" y="1492250"/>
            <a:ext cx="9144000" cy="109918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sp>
        <p:nvSpPr>
          <p:cNvPr id="5" name="TextBox 1"/>
          <p:cNvSpPr txBox="1"/>
          <p:nvPr/>
        </p:nvSpPr>
        <p:spPr>
          <a:xfrm>
            <a:off x="1346200" y="858520"/>
            <a:ext cx="80010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66700" algn="l"/>
                <a:tab pos="2997200" algn="l"/>
              </a:tabLst>
            </a:pPr>
            <a:r>
              <a:rPr lang="en-US" altLang="zh-CN" dirty="0" smtClean="0"/>
              <a:t>	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66700" algn="l"/>
                <a:tab pos="29972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torque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desenvolvido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29972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equação: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85800" y="5740400"/>
            <a:ext cx="6774180" cy="13404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>
              <a:lnSpc>
                <a:spcPts val="2300"/>
              </a:lnSpc>
              <a:tabLst>
                <a:tab pos="25400" algn="l"/>
              </a:tabLst>
            </a:pPr>
            <a:r>
              <a:rPr lang="pt-BR" altLang="en-US" sz="217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pt-BR" altLang="en-US" sz="2175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 </a:t>
            </a:r>
            <a:r>
              <a:rPr lang="en-US" altLang="zh-CN" sz="21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altLang="en-US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FMM </a:t>
            </a:r>
            <a:r>
              <a:rPr lang="pt-BR" altLang="en-US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armadura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resultante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entreferro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polo</a:t>
            </a:r>
          </a:p>
          <a:p>
            <a:pPr algn="l">
              <a:lnSpc>
                <a:spcPts val="33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ϕ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altLang="en-US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fluxo do 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enrolamento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campo</a:t>
            </a:r>
          </a:p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 algn="l">
              <a:lnSpc>
                <a:spcPts val="2500"/>
              </a:lnSpc>
              <a:tabLst>
                <a:tab pos="25400" algn="l"/>
              </a:tabLst>
            </a:pPr>
            <a:r>
              <a:rPr lang="en-US" altLang="zh-CN" sz="230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δ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ângulo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elétrico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eixos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magnéticos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75" dirty="0" smtClean="0">
                <a:latin typeface="Arial" panose="020B0604020202020204" pitchFamily="34" charset="0"/>
                <a:cs typeface="Arial" panose="020B0604020202020204" pitchFamily="34" charset="0"/>
              </a:rPr>
              <a:t>ϕ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altLang="zh-CN" sz="127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000"/>
              </a:lnSpc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to 6"/>
          <p:cNvGraphicFramePr/>
          <p:nvPr/>
        </p:nvGraphicFramePr>
        <p:xfrm>
          <a:off x="6187440" y="2738120"/>
          <a:ext cx="4323715" cy="2988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r:id="rId7" imgW="4533900" imgH="3131820" progId="Paint.Picture">
                  <p:embed/>
                </p:oleObj>
              </mc:Choice>
              <mc:Fallback>
                <p:oleObj r:id="rId7" imgW="4533900" imgH="3131820" progId="Paint.Picture">
                  <p:embed/>
                  <p:pic>
                    <p:nvPicPr>
                      <p:cNvPr id="0" name="Imagem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87440" y="2738120"/>
                        <a:ext cx="4323715" cy="2988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to 4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5075" y="3647440"/>
          <a:ext cx="4916170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r:id="rId9" imgW="1308100" imgH="292100" progId="Equation.KSEE3">
                  <p:embed/>
                </p:oleObj>
              </mc:Choice>
              <mc:Fallback>
                <p:oleObj r:id="rId9" imgW="1308100" imgH="2921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35075" y="3647440"/>
                        <a:ext cx="4916170" cy="1098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322"/>
    </mc:Choice>
    <mc:Fallback>
      <p:transition spd="slow" advTm="92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46641" y="1331976"/>
            <a:ext cx="9310113" cy="1388364"/>
          </a:xfrm>
          <a:custGeom>
            <a:avLst/>
            <a:gdLst>
              <a:gd name="connsiteX0" fmla="*/ 114300 w 9310113"/>
              <a:gd name="connsiteY0" fmla="*/ 0 h 1388364"/>
              <a:gd name="connsiteX1" fmla="*/ 9310113 w 9310113"/>
              <a:gd name="connsiteY1" fmla="*/ 0 h 1388364"/>
              <a:gd name="connsiteX2" fmla="*/ 9310113 w 9310113"/>
              <a:gd name="connsiteY2" fmla="*/ 1272540 h 1388364"/>
              <a:gd name="connsiteX3" fmla="*/ 9310113 w 9310113"/>
              <a:gd name="connsiteY3" fmla="*/ 1272540 h 1388364"/>
              <a:gd name="connsiteX4" fmla="*/ 9195813 w 9310113"/>
              <a:gd name="connsiteY4" fmla="*/ 1388364 h 1388364"/>
              <a:gd name="connsiteX5" fmla="*/ 9195813 w 9310113"/>
              <a:gd name="connsiteY5" fmla="*/ 1388364 h 1388364"/>
              <a:gd name="connsiteX6" fmla="*/ 0 w 9310113"/>
              <a:gd name="connsiteY6" fmla="*/ 1388364 h 1388364"/>
              <a:gd name="connsiteX7" fmla="*/ 0 w 9310113"/>
              <a:gd name="connsiteY7" fmla="*/ 115824 h 1388364"/>
              <a:gd name="connsiteX8" fmla="*/ 0 w 9310113"/>
              <a:gd name="connsiteY8" fmla="*/ 115824 h 1388364"/>
              <a:gd name="connsiteX9" fmla="*/ 114300 w 9310113"/>
              <a:gd name="connsiteY9" fmla="*/ 0 h 1388364"/>
              <a:gd name="connsiteX10" fmla="*/ 114300 w 9310113"/>
              <a:gd name="connsiteY10" fmla="*/ 0 h 13883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9310113" h="1388364">
                <a:moveTo>
                  <a:pt x="114300" y="0"/>
                </a:moveTo>
                <a:lnTo>
                  <a:pt x="9310113" y="0"/>
                </a:lnTo>
                <a:lnTo>
                  <a:pt x="9310113" y="1272540"/>
                </a:lnTo>
                <a:lnTo>
                  <a:pt x="9310113" y="1272540"/>
                </a:lnTo>
                <a:cubicBezTo>
                  <a:pt x="9310113" y="1336548"/>
                  <a:pt x="9258297" y="1388364"/>
                  <a:pt x="9195813" y="1388364"/>
                </a:cubicBezTo>
                <a:lnTo>
                  <a:pt x="9195813" y="1388364"/>
                </a:lnTo>
                <a:lnTo>
                  <a:pt x="0" y="1388364"/>
                </a:lnTo>
                <a:lnTo>
                  <a:pt x="0" y="115824"/>
                </a:lnTo>
                <a:lnTo>
                  <a:pt x="0" y="115824"/>
                </a:lnTo>
                <a:cubicBezTo>
                  <a:pt x="0" y="51816"/>
                  <a:pt x="51816" y="0"/>
                  <a:pt x="114300" y="0"/>
                </a:cubicBezTo>
                <a:lnTo>
                  <a:pt x="114300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5" name="TextBox 1"/>
          <p:cNvSpPr txBox="1"/>
          <p:nvPr/>
        </p:nvSpPr>
        <p:spPr>
          <a:xfrm>
            <a:off x="863600" y="838200"/>
            <a:ext cx="8496300" cy="179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66700" algn="l"/>
                <a:tab pos="2997200" algn="l"/>
              </a:tabLst>
            </a:pPr>
            <a:r>
              <a:rPr lang="en-US" altLang="zh-CN" dirty="0" smtClean="0"/>
              <a:t>	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266700" algn="l"/>
                <a:tab pos="2997200" algn="l"/>
              </a:tabLst>
            </a:pP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possui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266700" algn="l"/>
                <a:tab pos="29972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eficaz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762000" y="4660900"/>
            <a:ext cx="6474529" cy="258532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320800" algn="l"/>
                <a:tab pos="1346200" algn="l"/>
              </a:tabLst>
            </a:pP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8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tensão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induzida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320800" algn="l"/>
                <a:tab pos="1346200" algn="l"/>
              </a:tabLst>
            </a:pP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8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indutância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mútua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armadura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(estator)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320800" algn="l"/>
                <a:tab pos="1346200" algn="l"/>
              </a:tabLst>
            </a:pP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8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corrente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320800" algn="l"/>
                <a:tab pos="1346200" algn="l"/>
              </a:tabLst>
            </a:pPr>
            <a:r>
              <a:rPr lang="en-US" altLang="zh-CN" sz="230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frequência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elétrica</a:t>
            </a:r>
          </a:p>
          <a:p>
            <a:pPr>
              <a:lnSpc>
                <a:spcPts val="3500"/>
              </a:lnSpc>
              <a:tabLst>
                <a:tab pos="1320800" algn="l"/>
                <a:tab pos="1346200" algn="l"/>
              </a:tabLst>
            </a:pPr>
            <a:r>
              <a:rPr lang="en-US" altLang="zh-CN" sz="230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δ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ângulo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elétrico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rotor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zh-CN" sz="2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8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t=0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1320800" algn="l"/>
                <a:tab pos="1346200" algn="l"/>
              </a:tabLst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to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810519"/>
              </p:ext>
            </p:extLst>
          </p:nvPr>
        </p:nvGraphicFramePr>
        <p:xfrm>
          <a:off x="6813550" y="5835650"/>
          <a:ext cx="30289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r:id="rId7" imgW="990360" imgH="190440" progId="Equation.KSEE3">
                  <p:embed/>
                </p:oleObj>
              </mc:Choice>
              <mc:Fallback>
                <p:oleObj r:id="rId7" imgW="990360" imgH="190440" progId="Equation.KSEE3">
                  <p:embed/>
                  <p:pic>
                    <p:nvPicPr>
                      <p:cNvPr id="0" name="Objeto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3550" y="5835650"/>
                        <a:ext cx="302895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Áudio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382"/>
    </mc:Choice>
    <mc:Fallback>
      <p:transition spd="slow" advTm="62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46641" y="1331976"/>
            <a:ext cx="9310113" cy="1935479"/>
          </a:xfrm>
          <a:custGeom>
            <a:avLst/>
            <a:gdLst>
              <a:gd name="connsiteX0" fmla="*/ 160020 w 9310113"/>
              <a:gd name="connsiteY0" fmla="*/ 0 h 1935479"/>
              <a:gd name="connsiteX1" fmla="*/ 9310113 w 9310113"/>
              <a:gd name="connsiteY1" fmla="*/ 0 h 1935479"/>
              <a:gd name="connsiteX2" fmla="*/ 9310113 w 9310113"/>
              <a:gd name="connsiteY2" fmla="*/ 1775460 h 1935479"/>
              <a:gd name="connsiteX3" fmla="*/ 9310113 w 9310113"/>
              <a:gd name="connsiteY3" fmla="*/ 1775460 h 1935479"/>
              <a:gd name="connsiteX4" fmla="*/ 9150093 w 9310113"/>
              <a:gd name="connsiteY4" fmla="*/ 1935479 h 1935479"/>
              <a:gd name="connsiteX5" fmla="*/ 9150093 w 9310113"/>
              <a:gd name="connsiteY5" fmla="*/ 1935479 h 1935479"/>
              <a:gd name="connsiteX6" fmla="*/ 0 w 9310113"/>
              <a:gd name="connsiteY6" fmla="*/ 1935479 h 1935479"/>
              <a:gd name="connsiteX7" fmla="*/ 0 w 9310113"/>
              <a:gd name="connsiteY7" fmla="*/ 161544 h 1935479"/>
              <a:gd name="connsiteX8" fmla="*/ 0 w 9310113"/>
              <a:gd name="connsiteY8" fmla="*/ 161544 h 1935479"/>
              <a:gd name="connsiteX9" fmla="*/ 160020 w 9310113"/>
              <a:gd name="connsiteY9" fmla="*/ 0 h 1935479"/>
              <a:gd name="connsiteX10" fmla="*/ 160020 w 9310113"/>
              <a:gd name="connsiteY10" fmla="*/ 0 h 193547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9310113" h="1935479">
                <a:moveTo>
                  <a:pt x="160020" y="0"/>
                </a:moveTo>
                <a:lnTo>
                  <a:pt x="9310113" y="0"/>
                </a:lnTo>
                <a:lnTo>
                  <a:pt x="9310113" y="1775460"/>
                </a:lnTo>
                <a:lnTo>
                  <a:pt x="9310113" y="1775460"/>
                </a:lnTo>
                <a:cubicBezTo>
                  <a:pt x="9310113" y="1863852"/>
                  <a:pt x="9238485" y="1935479"/>
                  <a:pt x="9150093" y="1935479"/>
                </a:cubicBezTo>
                <a:lnTo>
                  <a:pt x="9150093" y="1935479"/>
                </a:lnTo>
                <a:lnTo>
                  <a:pt x="0" y="1935479"/>
                </a:lnTo>
                <a:lnTo>
                  <a:pt x="0" y="161544"/>
                </a:lnTo>
                <a:lnTo>
                  <a:pt x="0" y="161544"/>
                </a:lnTo>
                <a:cubicBezTo>
                  <a:pt x="0" y="71627"/>
                  <a:pt x="71628" y="0"/>
                  <a:pt x="160020" y="0"/>
                </a:cubicBezTo>
                <a:lnTo>
                  <a:pt x="160020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9893300" y="368300"/>
            <a:ext cx="1524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76300" y="850900"/>
            <a:ext cx="8724900" cy="2260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                <a:tab pos="266700" algn="l"/>
                <a:tab pos="2984500" algn="l"/>
              </a:tabLst>
            </a:pPr>
            <a:r>
              <a:rPr lang="en-US" altLang="zh-CN" dirty="0" smtClean="0"/>
              <a:t>		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2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266700" algn="l"/>
                <a:tab pos="29845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66700" algn="l"/>
                <a:tab pos="2984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efeito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saturação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magnética,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66700" algn="l"/>
                <a:tab pos="2984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ilustrado: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762000" y="6997700"/>
            <a:ext cx="127000" cy="1866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Á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073"/>
    </mc:Choice>
    <mc:Fallback>
      <p:transition spd="slow" advTm="49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83217" y="1953768"/>
            <a:ext cx="9310113" cy="1167384"/>
          </a:xfrm>
          <a:custGeom>
            <a:avLst/>
            <a:gdLst>
              <a:gd name="connsiteX0" fmla="*/ 96012 w 9310113"/>
              <a:gd name="connsiteY0" fmla="*/ 0 h 1167384"/>
              <a:gd name="connsiteX1" fmla="*/ 9310113 w 9310113"/>
              <a:gd name="connsiteY1" fmla="*/ 0 h 1167384"/>
              <a:gd name="connsiteX2" fmla="*/ 9310113 w 9310113"/>
              <a:gd name="connsiteY2" fmla="*/ 1071372 h 1167384"/>
              <a:gd name="connsiteX3" fmla="*/ 9310113 w 9310113"/>
              <a:gd name="connsiteY3" fmla="*/ 1071372 h 1167384"/>
              <a:gd name="connsiteX4" fmla="*/ 9212577 w 9310113"/>
              <a:gd name="connsiteY4" fmla="*/ 1167384 h 1167384"/>
              <a:gd name="connsiteX5" fmla="*/ 9212577 w 9310113"/>
              <a:gd name="connsiteY5" fmla="*/ 1167384 h 1167384"/>
              <a:gd name="connsiteX6" fmla="*/ 0 w 9310113"/>
              <a:gd name="connsiteY6" fmla="*/ 1167384 h 1167384"/>
              <a:gd name="connsiteX7" fmla="*/ 0 w 9310113"/>
              <a:gd name="connsiteY7" fmla="*/ 96011 h 1167384"/>
              <a:gd name="connsiteX8" fmla="*/ 0 w 9310113"/>
              <a:gd name="connsiteY8" fmla="*/ 96011 h 1167384"/>
              <a:gd name="connsiteX9" fmla="*/ 96012 w 9310113"/>
              <a:gd name="connsiteY9" fmla="*/ 0 h 1167384"/>
              <a:gd name="connsiteX10" fmla="*/ 96012 w 9310113"/>
              <a:gd name="connsiteY10" fmla="*/ 0 h 11673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9310113" h="1167384">
                <a:moveTo>
                  <a:pt x="96012" y="0"/>
                </a:moveTo>
                <a:lnTo>
                  <a:pt x="9310113" y="0"/>
                </a:lnTo>
                <a:lnTo>
                  <a:pt x="9310113" y="1071372"/>
                </a:lnTo>
                <a:lnTo>
                  <a:pt x="9310113" y="1071372"/>
                </a:lnTo>
                <a:cubicBezTo>
                  <a:pt x="9310113" y="1124712"/>
                  <a:pt x="9267441" y="1167384"/>
                  <a:pt x="9212577" y="1167384"/>
                </a:cubicBezTo>
                <a:lnTo>
                  <a:pt x="9212577" y="1167384"/>
                </a:lnTo>
                <a:lnTo>
                  <a:pt x="0" y="1167384"/>
                </a:lnTo>
                <a:lnTo>
                  <a:pt x="0" y="96011"/>
                </a:lnTo>
                <a:lnTo>
                  <a:pt x="0" y="96011"/>
                </a:lnTo>
                <a:cubicBezTo>
                  <a:pt x="0" y="42672"/>
                  <a:pt x="42671" y="0"/>
                  <a:pt x="96012" y="0"/>
                </a:cubicBezTo>
                <a:lnTo>
                  <a:pt x="96012" y="0"/>
                </a:lnTo>
              </a:path>
            </a:pathLst>
          </a:custGeom>
          <a:solidFill>
            <a:srgbClr val="D9DBC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01700" y="901700"/>
            <a:ext cx="8714105" cy="20332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266700" algn="l"/>
                <a:tab pos="2387600" algn="l"/>
                <a:tab pos="3162300" algn="l"/>
              </a:tabLst>
            </a:pPr>
            <a:r>
              <a:rPr lang="en-US" altLang="zh-CN" dirty="0" smtClean="0"/>
              <a:t>	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</a:p>
          <a:p>
            <a:pPr>
              <a:lnSpc>
                <a:spcPts val="3300"/>
              </a:lnSpc>
              <a:tabLst>
                <a:tab pos="266700" algn="l"/>
                <a:tab pos="2387600" algn="l"/>
                <a:tab pos="31623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266700" algn="l"/>
                <a:tab pos="2387600" algn="l"/>
                <a:tab pos="31623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(polos lisos)</a:t>
            </a:r>
          </a:p>
          <a:p>
            <a:pPr>
              <a:lnSpc>
                <a:spcPts val="2800"/>
              </a:lnSpc>
              <a:tabLst>
                <a:tab pos="266700" algn="l"/>
                <a:tab pos="2387600" algn="l"/>
                <a:tab pos="31623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mostrado  abaixo: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3352800" y="5397500"/>
            <a:ext cx="4334520" cy="161069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25400" algn="l"/>
                <a:tab pos="38100" algn="l"/>
              </a:tabLst>
            </a:pPr>
            <a:r>
              <a:rPr lang="en-US" altLang="zh-CN" dirty="0" smtClean="0"/>
              <a:t>		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reatância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síncrona</a:t>
            </a:r>
          </a:p>
          <a:p>
            <a:pPr>
              <a:lnSpc>
                <a:spcPts val="3300"/>
              </a:lnSpc>
              <a:tabLst>
                <a:tab pos="25400" algn="l"/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resistência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armadura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(estator)</a:t>
            </a:r>
          </a:p>
          <a:p>
            <a:pPr>
              <a:lnSpc>
                <a:spcPts val="3300"/>
              </a:lnSpc>
              <a:tabLst>
                <a:tab pos="25400" algn="l"/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corrente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armadura</a:t>
            </a:r>
            <a:endParaRPr lang="en-US" altLang="zh-CN" sz="2175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tabLst>
                <a:tab pos="25400" algn="l"/>
                <a:tab pos="38100" algn="l"/>
              </a:tabLst>
            </a:pP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1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→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tensão</a:t>
            </a:r>
            <a:r>
              <a:rPr lang="en-US" altLang="zh-CN" sz="21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7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</a:p>
        </p:txBody>
      </p:sp>
      <p:pic>
        <p:nvPicPr>
          <p:cNvPr id="9" name="Á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445"/>
    </mc:Choice>
    <mc:Fallback>
      <p:transition spd="slow" advTm="105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altLang="en-US"/>
          </a:p>
        </p:txBody>
      </p:sp>
      <p:graphicFrame>
        <p:nvGraphicFramePr>
          <p:cNvPr id="4" name="Espaço Reservado para Conteúdo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274955"/>
          <a:ext cx="9896475" cy="6841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r:id="rId6" imgW="9944100" imgH="6873240" progId="Paint.Picture">
                  <p:embed/>
                </p:oleObj>
              </mc:Choice>
              <mc:Fallback>
                <p:oleObj r:id="rId6" imgW="9944100" imgH="6873240" progId="Paint.Picture">
                  <p:embed/>
                  <p:pic>
                    <p:nvPicPr>
                      <p:cNvPr id="0" name="Imagem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7200" y="274955"/>
                        <a:ext cx="9896475" cy="6841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1"/>
          <p:cNvSpPr txBox="1"/>
          <p:nvPr/>
        </p:nvSpPr>
        <p:spPr>
          <a:xfrm>
            <a:off x="901700" y="825500"/>
            <a:ext cx="8690610" cy="22256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266700" algn="l"/>
                <a:tab pos="3149600" algn="l"/>
                <a:tab pos="3162300" algn="l"/>
              </a:tabLst>
            </a:pPr>
            <a:r>
              <a:rPr lang="en-US" altLang="zh-CN" dirty="0" smtClean="0"/>
              <a:t>	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</a:p>
          <a:p>
            <a:pPr>
              <a:lnSpc>
                <a:spcPts val="3300"/>
              </a:lnSpc>
              <a:tabLst>
                <a:tab pos="266700" algn="l"/>
                <a:tab pos="3149600" algn="l"/>
                <a:tab pos="31623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Diagrama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Fasorial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266700" algn="l"/>
                <a:tab pos="3149600" algn="l"/>
                <a:tab pos="31623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diagrama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fasorial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66700" algn="l"/>
                <a:tab pos="3149600" algn="l"/>
                <a:tab pos="31623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 </a:t>
            </a:r>
            <a:r>
              <a:rPr lang="pt-BR" altLang="en-US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polos lisos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370"/>
    </mc:Choice>
    <mc:Fallback>
      <p:transition spd="slow" advTm="50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145" y="358775"/>
            <a:ext cx="9896475" cy="68389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sym typeface="+mn-ea"/>
              </a:rPr>
              <a:t>	</a:t>
            </a:r>
            <a:r>
              <a:rPr lang="en-US" altLang="zh-CN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Máquina</a:t>
            </a:r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Síncrona </a:t>
            </a:r>
            <a:r>
              <a:rPr lang="pt-BR" alt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Potencia e Torque</a:t>
            </a:r>
            <a:endParaRPr lang="pt-BR" altLang="en-US" sz="3200"/>
          </a:p>
        </p:txBody>
      </p:sp>
      <p:sp>
        <p:nvSpPr>
          <p:cNvPr id="6" name="TextBox 1"/>
          <p:cNvSpPr txBox="1"/>
          <p:nvPr/>
        </p:nvSpPr>
        <p:spPr>
          <a:xfrm>
            <a:off x="1104900" y="2964815"/>
            <a:ext cx="8690610" cy="73787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266700" algn="l"/>
                <a:tab pos="3149600" algn="l"/>
                <a:tab pos="3162300" algn="l"/>
              </a:tabLst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266700" algn="l"/>
                <a:tab pos="3149600" algn="l"/>
                <a:tab pos="31623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diagrama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fasorial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43" name="Espaço Reservado para Conteúdo 42">
            <a:hlinkClick r:id="" action="ppaction://ole?verb=0"/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3674110" y="2113757"/>
          <a:ext cx="355219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r:id="rId7" imgW="1308100" imgH="292100" progId="Equation.KSEE3">
                  <p:embed/>
                </p:oleObj>
              </mc:Choice>
              <mc:Fallback>
                <p:oleObj r:id="rId7" imgW="1308100" imgH="2921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74110" y="2113757"/>
                        <a:ext cx="3552190" cy="793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Espaço Reservado para Conteúdo 6">
            <a:hlinkClick r:id="" action="ppaction://ole?verb=0"/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148455" y="4083685"/>
          <a:ext cx="3185160" cy="1083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r:id="rId9" imgW="1270000" imgH="431800" progId="Equation.KSEE3">
                  <p:embed/>
                </p:oleObj>
              </mc:Choice>
              <mc:Fallback>
                <p:oleObj r:id="rId9" imgW="1270000" imgH="4318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48455" y="4083685"/>
                        <a:ext cx="3185160" cy="1083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870585" y="1417955"/>
            <a:ext cx="8690610" cy="73787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266700" algn="l"/>
                <a:tab pos="3149600" algn="l"/>
                <a:tab pos="3162300" algn="l"/>
              </a:tabLst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266700" algn="l"/>
                <a:tab pos="3149600" algn="l"/>
                <a:tab pos="3162300" algn="l"/>
              </a:tabLst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Equação de torque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10" name="Objeto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45585" y="5333841"/>
          <a:ext cx="3415030" cy="1173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r:id="rId11" imgW="1257300" imgH="431800" progId="Equation.KSEE3">
                  <p:embed/>
                </p:oleObj>
              </mc:Choice>
              <mc:Fallback>
                <p:oleObj r:id="rId11" imgW="1257300" imgH="4318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45585" y="5333841"/>
                        <a:ext cx="3415030" cy="1173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428"/>
    </mc:Choice>
    <mc:Fallback>
      <p:transition spd="slow" advTm="120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5.2|4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6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17.5|13.7|11.7|29.9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7|17.5|9.2|9.5|1.8|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1|8|19.2|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12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48.2|1.2|1.5|15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6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9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26.9|39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12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326</Words>
  <Application>Microsoft Office PowerPoint</Application>
  <PresentationFormat>Personalizar</PresentationFormat>
  <Paragraphs>165</Paragraphs>
  <Slides>21</Slides>
  <Notes>2</Notes>
  <HiddenSlides>0</HiddenSlides>
  <MMClips>21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24" baseType="lpstr">
      <vt:lpstr>Office Theme</vt:lpstr>
      <vt:lpstr>WPS Equation 3.0</vt:lpstr>
      <vt:lpstr>Bitmap Image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campo girante do estator</vt:lpstr>
      <vt:lpstr>Apresentação do PowerPoint</vt:lpstr>
      <vt:lpstr>Apresentação do PowerPoint</vt:lpstr>
      <vt:lpstr>Rotor de polos salientes-Dupla Reação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Máquina Síncrona Potencia e Torque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paulo</cp:lastModifiedBy>
  <cp:revision>20</cp:revision>
  <dcterms:created xsi:type="dcterms:W3CDTF">2006-08-16T00:00:00Z</dcterms:created>
  <dcterms:modified xsi:type="dcterms:W3CDTF">2020-10-04T19:02:44Z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1046-11.2.0.9684</vt:lpwstr>
  </property>
</Properties>
</file>