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tags/tag14.xml" ContentType="application/vnd.openxmlformats-officedocument.presentationml.tags+xml"/>
  <Override PartName="/ppt/notesSlides/notesSlide15.xml" ContentType="application/vnd.openxmlformats-officedocument.presentationml.notesSlide+xml"/>
  <Override PartName="/ppt/tags/tag15.xml" ContentType="application/vnd.openxmlformats-officedocument.presentationml.tags+xml"/>
  <Override PartName="/ppt/notesSlides/notesSlide16.xml" ContentType="application/vnd.openxmlformats-officedocument.presentationml.notesSlide+xml"/>
  <Override PartName="/ppt/tags/tag16.xml" ContentType="application/vnd.openxmlformats-officedocument.presentationml.tags+xml"/>
  <Override PartName="/ppt/notesSlides/notesSlide17.xml" ContentType="application/vnd.openxmlformats-officedocument.presentationml.notesSlide+xml"/>
  <Override PartName="/ppt/tags/tag17.xml" ContentType="application/vnd.openxmlformats-officedocument.presentationml.tags+xml"/>
  <Override PartName="/ppt/notesSlides/notesSlide18.xml" ContentType="application/vnd.openxmlformats-officedocument.presentationml.notesSlide+xml"/>
  <Override PartName="/ppt/tags/tag18.xml" ContentType="application/vnd.openxmlformats-officedocument.presentationml.tags+xml"/>
  <Override PartName="/ppt/notesSlides/notesSlide19.xml" ContentType="application/vnd.openxmlformats-officedocument.presentationml.notesSlide+xml"/>
  <Override PartName="/ppt/tags/tag19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tags/tag20.xml" ContentType="application/vnd.openxmlformats-officedocument.presentationml.tags+xml"/>
  <Override PartName="/ppt/notesSlides/notesSlide38.xml" ContentType="application/vnd.openxmlformats-officedocument.presentationml.notesSlide+xml"/>
  <Override PartName="/ppt/tags/tag21.xml" ContentType="application/vnd.openxmlformats-officedocument.presentationml.tags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tags/tag22.xml" ContentType="application/vnd.openxmlformats-officedocument.presentationml.tags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7"/>
  </p:notesMasterIdLst>
  <p:sldIdLst>
    <p:sldId id="309" r:id="rId2"/>
    <p:sldId id="308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64" r:id="rId11"/>
    <p:sldId id="263" r:id="rId12"/>
    <p:sldId id="307" r:id="rId13"/>
    <p:sldId id="266" r:id="rId14"/>
    <p:sldId id="273" r:id="rId15"/>
    <p:sldId id="274" r:id="rId16"/>
    <p:sldId id="267" r:id="rId17"/>
    <p:sldId id="275" r:id="rId18"/>
    <p:sldId id="268" r:id="rId19"/>
    <p:sldId id="269" r:id="rId20"/>
    <p:sldId id="270" r:id="rId21"/>
    <p:sldId id="276" r:id="rId22"/>
    <p:sldId id="277" r:id="rId23"/>
    <p:sldId id="288" r:id="rId24"/>
    <p:sldId id="286" r:id="rId25"/>
    <p:sldId id="289" r:id="rId26"/>
    <p:sldId id="287" r:id="rId27"/>
    <p:sldId id="290" r:id="rId28"/>
    <p:sldId id="291" r:id="rId29"/>
    <p:sldId id="292" r:id="rId30"/>
    <p:sldId id="294" r:id="rId31"/>
    <p:sldId id="295" r:id="rId32"/>
    <p:sldId id="293" r:id="rId33"/>
    <p:sldId id="296" r:id="rId34"/>
    <p:sldId id="298" r:id="rId35"/>
    <p:sldId id="299" r:id="rId36"/>
    <p:sldId id="300" r:id="rId37"/>
    <p:sldId id="301" r:id="rId38"/>
    <p:sldId id="302" r:id="rId39"/>
    <p:sldId id="303" r:id="rId40"/>
    <p:sldId id="272" r:id="rId41"/>
    <p:sldId id="310" r:id="rId42"/>
    <p:sldId id="311" r:id="rId43"/>
    <p:sldId id="312" r:id="rId44"/>
    <p:sldId id="313" r:id="rId45"/>
    <p:sldId id="271" r:id="rId46"/>
  </p:sldIdLst>
  <p:sldSz cx="10693400" cy="75565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00" autoAdjust="0"/>
    <p:restoredTop sz="94633" autoAdjust="0"/>
  </p:normalViewPr>
  <p:slideViewPr>
    <p:cSldViewPr>
      <p:cViewPr>
        <p:scale>
          <a:sx n="70" d="100"/>
          <a:sy n="70" d="100"/>
        </p:scale>
        <p:origin x="-1469" y="-211"/>
      </p:cViewPr>
      <p:guideLst>
        <p:guide orient="horz" pos="220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693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70B395-2DD1-4E0C-AD7F-C33E717CE14B}" type="datetimeFigureOut">
              <a:rPr lang="pt-BR" smtClean="0"/>
              <a:t>20/09/2020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45390" y="1143000"/>
            <a:ext cx="4367221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66332-D461-43D9-A1C1-8FF0295CCE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6367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7457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86614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8373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3894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63456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 idx="2"/>
          </p:nvPr>
        </p:nvSpPr>
        <p:spPr>
          <a:xfrm>
            <a:off x="1244600" y="1143000"/>
            <a:ext cx="4368800" cy="3086100"/>
          </a:xfrm>
        </p:spPr>
      </p:sp>
      <p:sp>
        <p:nvSpPr>
          <p:cNvPr id="3" name="Espaço Reservado para Texto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pt-B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96647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67347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2731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89639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64175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51942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30872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92135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68497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97675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27362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51108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88948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44600" y="1143000"/>
            <a:ext cx="4368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23315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44600" y="1143000"/>
            <a:ext cx="4368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5546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10729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44600" y="1143000"/>
            <a:ext cx="4368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73977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26512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53062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21922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69229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57680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04882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26760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538679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220866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67132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004512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06201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831369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499003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53914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40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990987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41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575224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42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112401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43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774239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44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494608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45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414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2.wav"/><Relationship Id="rId7" Type="http://schemas.openxmlformats.org/officeDocument/2006/relationships/image" Target="../media/image3.png"/><Relationship Id="rId2" Type="http://schemas.microsoft.com/office/2007/relationships/media" Target="../media/media2.wav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wav"/><Relationship Id="rId7" Type="http://schemas.openxmlformats.org/officeDocument/2006/relationships/image" Target="../media/image4.png"/><Relationship Id="rId2" Type="http://schemas.microsoft.com/office/2007/relationships/media" Target="../media/media3.wav"/><Relationship Id="rId1" Type="http://schemas.openxmlformats.org/officeDocument/2006/relationships/tags" Target="../tags/tag2.xml"/><Relationship Id="rId6" Type="http://schemas.openxmlformats.org/officeDocument/2006/relationships/image" Target="../media/image5.jpe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audio" Target="../media/media4.wav"/><Relationship Id="rId7" Type="http://schemas.openxmlformats.org/officeDocument/2006/relationships/image" Target="../media/image7.wmf"/><Relationship Id="rId2" Type="http://schemas.microsoft.com/office/2007/relationships/media" Target="../media/media4.wav"/><Relationship Id="rId1" Type="http://schemas.openxmlformats.org/officeDocument/2006/relationships/tags" Target="../tags/tag3.xml"/><Relationship Id="rId6" Type="http://schemas.openxmlformats.org/officeDocument/2006/relationships/image" Target="../media/image6.wmf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wav"/><Relationship Id="rId7" Type="http://schemas.openxmlformats.org/officeDocument/2006/relationships/image" Target="../media/image4.png"/><Relationship Id="rId2" Type="http://schemas.microsoft.com/office/2007/relationships/media" Target="../media/media5.wav"/><Relationship Id="rId1" Type="http://schemas.openxmlformats.org/officeDocument/2006/relationships/tags" Target="../tags/tag4.xml"/><Relationship Id="rId6" Type="http://schemas.openxmlformats.org/officeDocument/2006/relationships/image" Target="../media/image9.jpe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microsoft.com/office/2007/relationships/media" Target="../media/media6.wav"/><Relationship Id="rId7" Type="http://schemas.openxmlformats.org/officeDocument/2006/relationships/oleObject" Target="../embeddings/oleObject1.bin"/><Relationship Id="rId2" Type="http://schemas.openxmlformats.org/officeDocument/2006/relationships/tags" Target="../tags/tag5.xml"/><Relationship Id="rId1" Type="http://schemas.openxmlformats.org/officeDocument/2006/relationships/vmlDrawing" Target="../drawings/vmlDrawing1.vml"/><Relationship Id="rId6" Type="http://schemas.openxmlformats.org/officeDocument/2006/relationships/notesSlide" Target="../notesSlides/notesSlide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1.wmf"/><Relationship Id="rId4" Type="http://schemas.openxmlformats.org/officeDocument/2006/relationships/audio" Target="../media/media6.wav"/><Relationship Id="rId9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4.png"/><Relationship Id="rId3" Type="http://schemas.microsoft.com/office/2007/relationships/media" Target="../media/media7.wav"/><Relationship Id="rId7" Type="http://schemas.openxmlformats.org/officeDocument/2006/relationships/image" Target="../media/image15.png"/><Relationship Id="rId12" Type="http://schemas.openxmlformats.org/officeDocument/2006/relationships/oleObject" Target="../embeddings/oleObject5.bin"/><Relationship Id="rId2" Type="http://schemas.openxmlformats.org/officeDocument/2006/relationships/tags" Target="../tags/tag6.xml"/><Relationship Id="rId1" Type="http://schemas.openxmlformats.org/officeDocument/2006/relationships/vmlDrawing" Target="../drawings/vmlDrawing2.vml"/><Relationship Id="rId6" Type="http://schemas.openxmlformats.org/officeDocument/2006/relationships/notesSlide" Target="../notesSlides/notesSlide7.xml"/><Relationship Id="rId11" Type="http://schemas.openxmlformats.org/officeDocument/2006/relationships/image" Target="../media/image13.wmf"/><Relationship Id="rId5" Type="http://schemas.openxmlformats.org/officeDocument/2006/relationships/slideLayout" Target="../slideLayouts/slideLayout1.xml"/><Relationship Id="rId10" Type="http://schemas.openxmlformats.org/officeDocument/2006/relationships/oleObject" Target="../embeddings/oleObject4.bin"/><Relationship Id="rId4" Type="http://schemas.openxmlformats.org/officeDocument/2006/relationships/audio" Target="../media/media7.wav"/><Relationship Id="rId9" Type="http://schemas.openxmlformats.org/officeDocument/2006/relationships/image" Target="../media/image12.wmf"/><Relationship Id="rId1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18.wmf"/><Relationship Id="rId18" Type="http://schemas.openxmlformats.org/officeDocument/2006/relationships/image" Target="../media/image4.png"/><Relationship Id="rId3" Type="http://schemas.microsoft.com/office/2007/relationships/media" Target="../media/media8.wav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8.bin"/><Relationship Id="rId17" Type="http://schemas.openxmlformats.org/officeDocument/2006/relationships/image" Target="../media/image20.wmf"/><Relationship Id="rId2" Type="http://schemas.openxmlformats.org/officeDocument/2006/relationships/tags" Target="../tags/tag7.xml"/><Relationship Id="rId16" Type="http://schemas.openxmlformats.org/officeDocument/2006/relationships/oleObject" Target="../embeddings/oleObject10.bin"/><Relationship Id="rId1" Type="http://schemas.openxmlformats.org/officeDocument/2006/relationships/vmlDrawing" Target="../drawings/vmlDrawing3.vml"/><Relationship Id="rId6" Type="http://schemas.openxmlformats.org/officeDocument/2006/relationships/notesSlide" Target="../notesSlides/notesSlide8.xml"/><Relationship Id="rId11" Type="http://schemas.openxmlformats.org/officeDocument/2006/relationships/image" Target="../media/image17.wmf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19.wmf"/><Relationship Id="rId10" Type="http://schemas.openxmlformats.org/officeDocument/2006/relationships/oleObject" Target="../embeddings/oleObject7.bin"/><Relationship Id="rId4" Type="http://schemas.openxmlformats.org/officeDocument/2006/relationships/audio" Target="../media/media8.wav"/><Relationship Id="rId9" Type="http://schemas.openxmlformats.org/officeDocument/2006/relationships/image" Target="../media/image16.wmf"/><Relationship Id="rId14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13" Type="http://schemas.openxmlformats.org/officeDocument/2006/relationships/oleObject" Target="../embeddings/oleObject12.bin"/><Relationship Id="rId3" Type="http://schemas.microsoft.com/office/2007/relationships/media" Target="../media/media9.wav"/><Relationship Id="rId7" Type="http://schemas.openxmlformats.org/officeDocument/2006/relationships/image" Target="../media/image10.wmf"/><Relationship Id="rId12" Type="http://schemas.openxmlformats.org/officeDocument/2006/relationships/image" Target="../media/image26.wmf"/><Relationship Id="rId17" Type="http://schemas.openxmlformats.org/officeDocument/2006/relationships/image" Target="../media/image2.png"/><Relationship Id="rId2" Type="http://schemas.openxmlformats.org/officeDocument/2006/relationships/tags" Target="../tags/tag8.xml"/><Relationship Id="rId16" Type="http://schemas.openxmlformats.org/officeDocument/2006/relationships/image" Target="../media/image23.wmf"/><Relationship Id="rId1" Type="http://schemas.openxmlformats.org/officeDocument/2006/relationships/vmlDrawing" Target="../drawings/vmlDrawing4.vml"/><Relationship Id="rId6" Type="http://schemas.openxmlformats.org/officeDocument/2006/relationships/notesSlide" Target="../notesSlides/notesSlide9.xml"/><Relationship Id="rId11" Type="http://schemas.openxmlformats.org/officeDocument/2006/relationships/image" Target="../media/image25.wmf"/><Relationship Id="rId5" Type="http://schemas.openxmlformats.org/officeDocument/2006/relationships/slideLayout" Target="../slideLayouts/slideLayout1.xml"/><Relationship Id="rId15" Type="http://schemas.openxmlformats.org/officeDocument/2006/relationships/oleObject" Target="../embeddings/oleObject13.bin"/><Relationship Id="rId10" Type="http://schemas.openxmlformats.org/officeDocument/2006/relationships/image" Target="../media/image21.wmf"/><Relationship Id="rId4" Type="http://schemas.openxmlformats.org/officeDocument/2006/relationships/audio" Target="../media/media9.wav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22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0.wav"/><Relationship Id="rId7" Type="http://schemas.openxmlformats.org/officeDocument/2006/relationships/image" Target="../media/image28.png"/><Relationship Id="rId2" Type="http://schemas.microsoft.com/office/2007/relationships/media" Target="../media/media10.wav"/><Relationship Id="rId1" Type="http://schemas.openxmlformats.org/officeDocument/2006/relationships/tags" Target="../tags/tag9.xml"/><Relationship Id="rId6" Type="http://schemas.openxmlformats.org/officeDocument/2006/relationships/image" Target="../media/image27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1.wav"/><Relationship Id="rId7" Type="http://schemas.openxmlformats.org/officeDocument/2006/relationships/image" Target="../media/image30.png"/><Relationship Id="rId2" Type="http://schemas.microsoft.com/office/2007/relationships/media" Target="../media/media11.wav"/><Relationship Id="rId1" Type="http://schemas.openxmlformats.org/officeDocument/2006/relationships/tags" Target="../tags/tag10.xml"/><Relationship Id="rId6" Type="http://schemas.openxmlformats.org/officeDocument/2006/relationships/image" Target="../media/image29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microsoft.com/office/2007/relationships/media" Target="../media/media12.wav"/><Relationship Id="rId7" Type="http://schemas.openxmlformats.org/officeDocument/2006/relationships/oleObject" Target="../embeddings/oleObject14.bin"/><Relationship Id="rId2" Type="http://schemas.openxmlformats.org/officeDocument/2006/relationships/tags" Target="../tags/tag11.xml"/><Relationship Id="rId1" Type="http://schemas.openxmlformats.org/officeDocument/2006/relationships/vmlDrawing" Target="../drawings/vmlDrawing5.vml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4.png"/><Relationship Id="rId4" Type="http://schemas.openxmlformats.org/officeDocument/2006/relationships/audio" Target="../media/media12.wav"/><Relationship Id="rId9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audio" Target="../media/media13.wav"/><Relationship Id="rId7" Type="http://schemas.openxmlformats.org/officeDocument/2006/relationships/image" Target="../media/image34.png"/><Relationship Id="rId2" Type="http://schemas.microsoft.com/office/2007/relationships/media" Target="../media/media13.wav"/><Relationship Id="rId1" Type="http://schemas.openxmlformats.org/officeDocument/2006/relationships/tags" Target="../tags/tag12.xml"/><Relationship Id="rId6" Type="http://schemas.openxmlformats.org/officeDocument/2006/relationships/image" Target="../media/image33.png"/><Relationship Id="rId5" Type="http://schemas.openxmlformats.org/officeDocument/2006/relationships/notesSlide" Target="../notesSlides/notesSlide13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audio" Target="../media/media14.wav"/><Relationship Id="rId7" Type="http://schemas.openxmlformats.org/officeDocument/2006/relationships/image" Target="../media/image38.png"/><Relationship Id="rId2" Type="http://schemas.microsoft.com/office/2007/relationships/media" Target="../media/media14.wav"/><Relationship Id="rId1" Type="http://schemas.openxmlformats.org/officeDocument/2006/relationships/tags" Target="../tags/tag13.xml"/><Relationship Id="rId6" Type="http://schemas.openxmlformats.org/officeDocument/2006/relationships/image" Target="../media/image37.wmf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audio" Target="../media/media15.wav"/><Relationship Id="rId7" Type="http://schemas.openxmlformats.org/officeDocument/2006/relationships/image" Target="../media/image40.png"/><Relationship Id="rId2" Type="http://schemas.microsoft.com/office/2007/relationships/media" Target="../media/media15.wav"/><Relationship Id="rId1" Type="http://schemas.openxmlformats.org/officeDocument/2006/relationships/tags" Target="../tags/tag14.xml"/><Relationship Id="rId6" Type="http://schemas.openxmlformats.org/officeDocument/2006/relationships/image" Target="../media/image37.wmf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microsoft.com/office/2007/relationships/media" Target="../media/media16.wav"/><Relationship Id="rId7" Type="http://schemas.openxmlformats.org/officeDocument/2006/relationships/oleObject" Target="../embeddings/oleObject15.bin"/><Relationship Id="rId2" Type="http://schemas.openxmlformats.org/officeDocument/2006/relationships/tags" Target="../tags/tag15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4.wmf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43.wmf"/><Relationship Id="rId4" Type="http://schemas.openxmlformats.org/officeDocument/2006/relationships/audio" Target="../media/media16.wav"/><Relationship Id="rId9" Type="http://schemas.openxmlformats.org/officeDocument/2006/relationships/oleObject" Target="../embeddings/oleObject16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6" Type="http://schemas.openxmlformats.org/officeDocument/2006/relationships/image" Target="../media/image4.png"/><Relationship Id="rId5" Type="http://schemas.openxmlformats.org/officeDocument/2006/relationships/image" Target="../media/image45.jpeg"/><Relationship Id="rId4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media18.wav"/><Relationship Id="rId7" Type="http://schemas.openxmlformats.org/officeDocument/2006/relationships/image" Target="../media/image4.png"/><Relationship Id="rId2" Type="http://schemas.microsoft.com/office/2007/relationships/media" Target="../media/media18.wav"/><Relationship Id="rId1" Type="http://schemas.openxmlformats.org/officeDocument/2006/relationships/tags" Target="../tags/tag16.xml"/><Relationship Id="rId6" Type="http://schemas.openxmlformats.org/officeDocument/2006/relationships/image" Target="../media/image46.png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9.wav"/><Relationship Id="rId7" Type="http://schemas.openxmlformats.org/officeDocument/2006/relationships/image" Target="../media/image48.png"/><Relationship Id="rId2" Type="http://schemas.microsoft.com/office/2007/relationships/media" Target="../media/media19.wav"/><Relationship Id="rId1" Type="http://schemas.openxmlformats.org/officeDocument/2006/relationships/tags" Target="../tags/tag17.xml"/><Relationship Id="rId6" Type="http://schemas.openxmlformats.org/officeDocument/2006/relationships/image" Target="../media/image47.png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media20.wav"/><Relationship Id="rId7" Type="http://schemas.openxmlformats.org/officeDocument/2006/relationships/image" Target="../media/image4.png"/><Relationship Id="rId2" Type="http://schemas.microsoft.com/office/2007/relationships/media" Target="../media/media20.wav"/><Relationship Id="rId1" Type="http://schemas.openxmlformats.org/officeDocument/2006/relationships/tags" Target="../tags/tag18.xml"/><Relationship Id="rId6" Type="http://schemas.openxmlformats.org/officeDocument/2006/relationships/image" Target="../media/image49.jpeg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microsoft.com/office/2007/relationships/media" Target="../media/media21.wav"/><Relationship Id="rId7" Type="http://schemas.openxmlformats.org/officeDocument/2006/relationships/image" Target="../media/image44.wmf"/><Relationship Id="rId12" Type="http://schemas.openxmlformats.org/officeDocument/2006/relationships/image" Target="../media/image52.png"/><Relationship Id="rId2" Type="http://schemas.openxmlformats.org/officeDocument/2006/relationships/tags" Target="../tags/tag19.xml"/><Relationship Id="rId1" Type="http://schemas.openxmlformats.org/officeDocument/2006/relationships/vmlDrawing" Target="../drawings/vmlDrawing7.vml"/><Relationship Id="rId6" Type="http://schemas.openxmlformats.org/officeDocument/2006/relationships/notesSlide" Target="../notesSlides/notesSlide20.xml"/><Relationship Id="rId11" Type="http://schemas.openxmlformats.org/officeDocument/2006/relationships/image" Target="../media/image51.wmf"/><Relationship Id="rId5" Type="http://schemas.openxmlformats.org/officeDocument/2006/relationships/slideLayout" Target="../slideLayouts/slideLayout4.xml"/><Relationship Id="rId10" Type="http://schemas.openxmlformats.org/officeDocument/2006/relationships/oleObject" Target="../embeddings/oleObject18.bin"/><Relationship Id="rId4" Type="http://schemas.openxmlformats.org/officeDocument/2006/relationships/audio" Target="../media/media21.wav"/><Relationship Id="rId9" Type="http://schemas.openxmlformats.org/officeDocument/2006/relationships/image" Target="../media/image50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2.wav"/><Relationship Id="rId1" Type="http://schemas.microsoft.com/office/2007/relationships/media" Target="../media/media22.wav"/><Relationship Id="rId6" Type="http://schemas.openxmlformats.org/officeDocument/2006/relationships/image" Target="../media/image53.png"/><Relationship Id="rId5" Type="http://schemas.openxmlformats.org/officeDocument/2006/relationships/image" Target="../media/image44.wmf"/><Relationship Id="rId4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.wav"/><Relationship Id="rId1" Type="http://schemas.microsoft.com/office/2007/relationships/media" Target="../media/media23.wav"/><Relationship Id="rId6" Type="http://schemas.openxmlformats.org/officeDocument/2006/relationships/image" Target="../media/image52.png"/><Relationship Id="rId5" Type="http://schemas.openxmlformats.org/officeDocument/2006/relationships/image" Target="../media/image31.wmf"/><Relationship Id="rId4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2.png"/><Relationship Id="rId2" Type="http://schemas.openxmlformats.org/officeDocument/2006/relationships/audio" Target="../media/media24.wav"/><Relationship Id="rId1" Type="http://schemas.microsoft.com/office/2007/relationships/media" Target="../media/media24.wav"/><Relationship Id="rId6" Type="http://schemas.openxmlformats.org/officeDocument/2006/relationships/image" Target="../media/image54.jpeg"/><Relationship Id="rId5" Type="http://schemas.openxmlformats.org/officeDocument/2006/relationships/image" Target="../media/image31.wmf"/><Relationship Id="rId4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audio" Target="../media/media25.wav"/><Relationship Id="rId7" Type="http://schemas.openxmlformats.org/officeDocument/2006/relationships/image" Target="../media/image31.wmf"/><Relationship Id="rId2" Type="http://schemas.microsoft.com/office/2007/relationships/media" Target="../media/media25.wav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9.bin"/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2.png"/><Relationship Id="rId2" Type="http://schemas.openxmlformats.org/officeDocument/2006/relationships/audio" Target="../media/media26.wav"/><Relationship Id="rId1" Type="http://schemas.microsoft.com/office/2007/relationships/media" Target="../media/media26.wav"/><Relationship Id="rId6" Type="http://schemas.openxmlformats.org/officeDocument/2006/relationships/image" Target="../media/image55.jpeg"/><Relationship Id="rId5" Type="http://schemas.openxmlformats.org/officeDocument/2006/relationships/image" Target="../media/image31.wmf"/><Relationship Id="rId4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audio" Target="../media/media27.wav"/><Relationship Id="rId7" Type="http://schemas.openxmlformats.org/officeDocument/2006/relationships/image" Target="../media/image31.wmf"/><Relationship Id="rId2" Type="http://schemas.microsoft.com/office/2007/relationships/media" Target="../media/media27.wav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0.bin"/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8.wav"/><Relationship Id="rId1" Type="http://schemas.microsoft.com/office/2007/relationships/media" Target="../media/media28.wav"/><Relationship Id="rId6" Type="http://schemas.openxmlformats.org/officeDocument/2006/relationships/image" Target="../media/image52.png"/><Relationship Id="rId5" Type="http://schemas.openxmlformats.org/officeDocument/2006/relationships/image" Target="../media/image31.wmf"/><Relationship Id="rId4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audio" Target="../media/media29.wav"/><Relationship Id="rId7" Type="http://schemas.openxmlformats.org/officeDocument/2006/relationships/image" Target="../media/image31.wmf"/><Relationship Id="rId2" Type="http://schemas.microsoft.com/office/2007/relationships/media" Target="../media/media29.wav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1.bin"/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0.wav"/><Relationship Id="rId1" Type="http://schemas.microsoft.com/office/2007/relationships/media" Target="../media/media30.wav"/><Relationship Id="rId6" Type="http://schemas.openxmlformats.org/officeDocument/2006/relationships/image" Target="../media/image52.png"/><Relationship Id="rId5" Type="http://schemas.openxmlformats.org/officeDocument/2006/relationships/image" Target="../media/image31.wmf"/><Relationship Id="rId4" Type="http://schemas.openxmlformats.org/officeDocument/2006/relationships/notesSlide" Target="../notesSlides/notesSlide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2.png"/><Relationship Id="rId2" Type="http://schemas.openxmlformats.org/officeDocument/2006/relationships/audio" Target="../media/media31.wav"/><Relationship Id="rId1" Type="http://schemas.microsoft.com/office/2007/relationships/media" Target="../media/media31.wav"/><Relationship Id="rId6" Type="http://schemas.openxmlformats.org/officeDocument/2006/relationships/image" Target="../media/image56.jpeg"/><Relationship Id="rId5" Type="http://schemas.openxmlformats.org/officeDocument/2006/relationships/image" Target="../media/image31.wmf"/><Relationship Id="rId4" Type="http://schemas.openxmlformats.org/officeDocument/2006/relationships/notesSlide" Target="../notesSlides/notesSlide3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2.wav"/><Relationship Id="rId1" Type="http://schemas.microsoft.com/office/2007/relationships/media" Target="../media/media32.wav"/><Relationship Id="rId6" Type="http://schemas.openxmlformats.org/officeDocument/2006/relationships/image" Target="../media/image52.png"/><Relationship Id="rId5" Type="http://schemas.openxmlformats.org/officeDocument/2006/relationships/image" Target="../media/image31.wmf"/><Relationship Id="rId4" Type="http://schemas.openxmlformats.org/officeDocument/2006/relationships/notesSlide" Target="../notesSlides/notesSlide3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audio" Target="../media/media33.wav"/><Relationship Id="rId7" Type="http://schemas.openxmlformats.org/officeDocument/2006/relationships/image" Target="../media/image31.wmf"/><Relationship Id="rId2" Type="http://schemas.microsoft.com/office/2007/relationships/media" Target="../media/media33.wav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2.bin"/><Relationship Id="rId5" Type="http://schemas.openxmlformats.org/officeDocument/2006/relationships/notesSlide" Target="../notesSlides/notesSlide32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4.wav"/><Relationship Id="rId1" Type="http://schemas.microsoft.com/office/2007/relationships/media" Target="../media/media34.wav"/><Relationship Id="rId6" Type="http://schemas.openxmlformats.org/officeDocument/2006/relationships/image" Target="../media/image52.png"/><Relationship Id="rId5" Type="http://schemas.openxmlformats.org/officeDocument/2006/relationships/image" Target="../media/image31.wmf"/><Relationship Id="rId4" Type="http://schemas.openxmlformats.org/officeDocument/2006/relationships/notesSlide" Target="../notesSlides/notesSlide33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audio" Target="../media/media35.wav"/><Relationship Id="rId7" Type="http://schemas.openxmlformats.org/officeDocument/2006/relationships/oleObject" Target="../embeddings/oleObject23.bin"/><Relationship Id="rId2" Type="http://schemas.microsoft.com/office/2007/relationships/media" Target="../media/media35.wav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1.wmf"/><Relationship Id="rId5" Type="http://schemas.openxmlformats.org/officeDocument/2006/relationships/notesSlide" Target="../notesSlides/notesSlide34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6.wav"/><Relationship Id="rId1" Type="http://schemas.microsoft.com/office/2007/relationships/media" Target="../media/media36.wav"/><Relationship Id="rId6" Type="http://schemas.openxmlformats.org/officeDocument/2006/relationships/image" Target="../media/image52.png"/><Relationship Id="rId5" Type="http://schemas.openxmlformats.org/officeDocument/2006/relationships/image" Target="../media/image31.wmf"/><Relationship Id="rId4" Type="http://schemas.openxmlformats.org/officeDocument/2006/relationships/notesSlide" Target="../notesSlides/notesSlide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2.png"/><Relationship Id="rId2" Type="http://schemas.openxmlformats.org/officeDocument/2006/relationships/audio" Target="../media/media37.wav"/><Relationship Id="rId1" Type="http://schemas.microsoft.com/office/2007/relationships/media" Target="../media/media37.wav"/><Relationship Id="rId6" Type="http://schemas.openxmlformats.org/officeDocument/2006/relationships/image" Target="../media/image59.jpeg"/><Relationship Id="rId5" Type="http://schemas.openxmlformats.org/officeDocument/2006/relationships/image" Target="../media/image31.wmf"/><Relationship Id="rId4" Type="http://schemas.openxmlformats.org/officeDocument/2006/relationships/notesSlide" Target="../notesSlides/notesSlide3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8.wav"/><Relationship Id="rId1" Type="http://schemas.microsoft.com/office/2007/relationships/media" Target="../media/media38.wav"/><Relationship Id="rId6" Type="http://schemas.openxmlformats.org/officeDocument/2006/relationships/image" Target="../media/image52.png"/><Relationship Id="rId5" Type="http://schemas.openxmlformats.org/officeDocument/2006/relationships/image" Target="../media/image31.wmf"/><Relationship Id="rId4" Type="http://schemas.openxmlformats.org/officeDocument/2006/relationships/notesSlide" Target="../notesSlides/notesSlide3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image" Target="../media/image62.wmf"/><Relationship Id="rId3" Type="http://schemas.microsoft.com/office/2007/relationships/media" Target="../media/media39.wav"/><Relationship Id="rId7" Type="http://schemas.openxmlformats.org/officeDocument/2006/relationships/image" Target="../media/image31.wmf"/><Relationship Id="rId12" Type="http://schemas.openxmlformats.org/officeDocument/2006/relationships/oleObject" Target="../embeddings/oleObject26.bin"/><Relationship Id="rId2" Type="http://schemas.openxmlformats.org/officeDocument/2006/relationships/tags" Target="../tags/tag20.xml"/><Relationship Id="rId1" Type="http://schemas.openxmlformats.org/officeDocument/2006/relationships/vmlDrawing" Target="../drawings/vmlDrawing13.vml"/><Relationship Id="rId6" Type="http://schemas.openxmlformats.org/officeDocument/2006/relationships/notesSlide" Target="../notesSlides/notesSlide38.xml"/><Relationship Id="rId11" Type="http://schemas.openxmlformats.org/officeDocument/2006/relationships/image" Target="../media/image61.wmf"/><Relationship Id="rId5" Type="http://schemas.openxmlformats.org/officeDocument/2006/relationships/slideLayout" Target="../slideLayouts/slideLayout1.xml"/><Relationship Id="rId10" Type="http://schemas.openxmlformats.org/officeDocument/2006/relationships/oleObject" Target="../embeddings/oleObject25.bin"/><Relationship Id="rId4" Type="http://schemas.openxmlformats.org/officeDocument/2006/relationships/audio" Target="../media/media39.wav"/><Relationship Id="rId9" Type="http://schemas.openxmlformats.org/officeDocument/2006/relationships/image" Target="../media/image60.wmf"/><Relationship Id="rId1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audio" Target="../media/media40.wav"/><Relationship Id="rId7" Type="http://schemas.openxmlformats.org/officeDocument/2006/relationships/image" Target="../media/image3.png"/><Relationship Id="rId2" Type="http://schemas.microsoft.com/office/2007/relationships/media" Target="../media/media40.wav"/><Relationship Id="rId1" Type="http://schemas.openxmlformats.org/officeDocument/2006/relationships/tags" Target="../tags/tag21.xml"/><Relationship Id="rId6" Type="http://schemas.openxmlformats.org/officeDocument/2006/relationships/image" Target="../media/image63.png"/><Relationship Id="rId5" Type="http://schemas.openxmlformats.org/officeDocument/2006/relationships/notesSlide" Target="../notesSlides/notesSlide39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41.wav"/><Relationship Id="rId1" Type="http://schemas.microsoft.com/office/2007/relationships/media" Target="../media/media41.wav"/><Relationship Id="rId6" Type="http://schemas.openxmlformats.org/officeDocument/2006/relationships/image" Target="../media/image65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4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42.wav"/><Relationship Id="rId1" Type="http://schemas.microsoft.com/office/2007/relationships/media" Target="../media/media42.wav"/><Relationship Id="rId6" Type="http://schemas.openxmlformats.org/officeDocument/2006/relationships/image" Target="../media/image66.png"/><Relationship Id="rId5" Type="http://schemas.openxmlformats.org/officeDocument/2006/relationships/image" Target="../media/image63.png"/><Relationship Id="rId4" Type="http://schemas.openxmlformats.org/officeDocument/2006/relationships/notesSlide" Target="../notesSlides/notesSlide4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43.wav"/><Relationship Id="rId1" Type="http://schemas.microsoft.com/office/2007/relationships/media" Target="../media/media43.wav"/><Relationship Id="rId6" Type="http://schemas.openxmlformats.org/officeDocument/2006/relationships/image" Target="../media/image67.png"/><Relationship Id="rId5" Type="http://schemas.openxmlformats.org/officeDocument/2006/relationships/image" Target="../media/image63.png"/><Relationship Id="rId4" Type="http://schemas.openxmlformats.org/officeDocument/2006/relationships/notesSlide" Target="../notesSlides/notesSlide4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44.wav"/><Relationship Id="rId1" Type="http://schemas.microsoft.com/office/2007/relationships/media" Target="../media/media44.wav"/><Relationship Id="rId6" Type="http://schemas.openxmlformats.org/officeDocument/2006/relationships/image" Target="../media/image68.png"/><Relationship Id="rId5" Type="http://schemas.openxmlformats.org/officeDocument/2006/relationships/image" Target="../media/image63.png"/><Relationship Id="rId4" Type="http://schemas.openxmlformats.org/officeDocument/2006/relationships/notesSlide" Target="../notesSlides/notesSlide43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microsoft.com/office/2007/relationships/media" Target="../media/media45.wav"/><Relationship Id="rId7" Type="http://schemas.openxmlformats.org/officeDocument/2006/relationships/image" Target="../media/image63.png"/><Relationship Id="rId2" Type="http://schemas.openxmlformats.org/officeDocument/2006/relationships/tags" Target="../tags/tag22.xml"/><Relationship Id="rId1" Type="http://schemas.openxmlformats.org/officeDocument/2006/relationships/vmlDrawing" Target="../drawings/vmlDrawing14.vml"/><Relationship Id="rId6" Type="http://schemas.openxmlformats.org/officeDocument/2006/relationships/notesSlide" Target="../notesSlides/notesSlide44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70.png"/><Relationship Id="rId4" Type="http://schemas.openxmlformats.org/officeDocument/2006/relationships/audio" Target="../media/media45.wav"/><Relationship Id="rId9" Type="http://schemas.openxmlformats.org/officeDocument/2006/relationships/image" Target="../media/image6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" y="339725"/>
            <a:ext cx="99441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76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003300" y="1600200"/>
            <a:ext cx="8763000" cy="1790234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ctr">
              <a:lnSpc>
                <a:spcPts val="4500"/>
              </a:lnSpc>
              <a:tabLst>
                <a:tab pos="241300" algn="l"/>
                <a:tab pos="254000" algn="l"/>
              </a:tabLst>
            </a:pPr>
            <a:r>
              <a:rPr lang="en-US" altLang="zh-CN" dirty="0" smtClean="0"/>
              <a:t>	</a:t>
            </a:r>
            <a:r>
              <a:rPr lang="en-US" altLang="zh-CN" sz="4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Eletrotécnica</a:t>
            </a:r>
            <a:r>
              <a:rPr lang="en-US" altLang="zh-CN" sz="4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</a:t>
            </a: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 algn="ctr">
              <a:lnSpc>
                <a:spcPts val="4100"/>
              </a:lnSpc>
              <a:tabLst>
                <a:tab pos="241300" algn="l"/>
                <a:tab pos="254000" algn="l"/>
              </a:tabLst>
            </a:pPr>
            <a:endParaRPr lang="en-US" altLang="zh-CN" sz="3600" dirty="0" smtClean="0">
              <a:solidFill>
                <a:srgbClr val="0065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Á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37"/>
    </mc:Choice>
    <mc:Fallback>
      <p:transition spd="slow" advTm="78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" y="339725"/>
            <a:ext cx="99441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76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003300" y="1600200"/>
            <a:ext cx="8763000" cy="1790234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ctr">
              <a:lnSpc>
                <a:spcPts val="4500"/>
              </a:lnSpc>
              <a:tabLst>
                <a:tab pos="241300" algn="l"/>
                <a:tab pos="254000" algn="l"/>
              </a:tabLst>
            </a:pPr>
            <a:r>
              <a:rPr lang="en-US" altLang="zh-CN" dirty="0" smtClean="0"/>
              <a:t>	</a:t>
            </a:r>
            <a:r>
              <a:rPr lang="en-US" altLang="zh-CN" sz="4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Eletrotécnica</a:t>
            </a:r>
            <a:endParaRPr lang="en-US" altLang="zh-CN" sz="48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100"/>
              </a:lnSpc>
              <a:tabLst>
                <a:tab pos="241300" algn="l"/>
                <a:tab pos="254000" algn="l"/>
              </a:tabLst>
            </a:pPr>
            <a:r>
              <a:rPr lang="en-US" altLang="zh-CN" sz="3600" dirty="0" err="1" smtClean="0">
                <a:solidFill>
                  <a:srgbClr val="0065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Módulo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65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65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65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65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t-BR" altLang="en-US" sz="3600" dirty="0" smtClean="0">
                <a:solidFill>
                  <a:srgbClr val="0065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altLang="zh-CN" dirty="0" smtClean="0"/>
              <a:t>	</a:t>
            </a:r>
            <a:r>
              <a:rPr lang="en-US" altLang="zh-CN" sz="3600" dirty="0" err="1" smtClean="0">
                <a:solidFill>
                  <a:srgbClr val="0065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  <a:r>
              <a:rPr lang="en-US" altLang="zh-CN" sz="3600" dirty="0" smtClean="0">
                <a:solidFill>
                  <a:srgbClr val="0065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00" y="3625850"/>
            <a:ext cx="3657600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Áudio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806"/>
    </mc:Choice>
    <mc:Fallback xmlns="">
      <p:transition spd="slow" advTm="158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93073" y="3777996"/>
            <a:ext cx="9905998" cy="3428999"/>
          </a:xfrm>
          <a:custGeom>
            <a:avLst/>
            <a:gdLst>
              <a:gd name="connsiteX0" fmla="*/ 0 w 9905998"/>
              <a:gd name="connsiteY0" fmla="*/ 0 h 3428999"/>
              <a:gd name="connsiteX1" fmla="*/ 9905998 w 9905998"/>
              <a:gd name="connsiteY1" fmla="*/ 0 h 3428999"/>
              <a:gd name="connsiteX2" fmla="*/ 9905998 w 9905998"/>
              <a:gd name="connsiteY2" fmla="*/ 3428999 h 3428999"/>
              <a:gd name="connsiteX3" fmla="*/ 0 w 9905998"/>
              <a:gd name="connsiteY3" fmla="*/ 3428999 h 3428999"/>
              <a:gd name="connsiteX4" fmla="*/ 0 w 9905998"/>
              <a:gd name="connsiteY4" fmla="*/ 0 h 34289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05998" h="3428999">
                <a:moveTo>
                  <a:pt x="0" y="0"/>
                </a:moveTo>
                <a:lnTo>
                  <a:pt x="9905998" y="0"/>
                </a:lnTo>
                <a:lnTo>
                  <a:pt x="9905998" y="3428999"/>
                </a:lnTo>
                <a:lnTo>
                  <a:pt x="0" y="3428999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4965" y="172085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76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3422650" y="603250"/>
            <a:ext cx="4630420" cy="59690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300"/>
              </a:lnSpc>
              <a:tabLst>
                <a:tab pos="266700" algn="l"/>
                <a:tab pos="2628900" algn="l"/>
              </a:tabLst>
            </a:pPr>
            <a:r>
              <a:rPr lang="en-US" altLang="zh-CN" dirty="0" smtClean="0"/>
              <a:t>	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</a:p>
          <a:p>
            <a:pPr>
              <a:lnSpc>
                <a:spcPts val="1000"/>
              </a:lnSpc>
            </a:pPr>
            <a:endParaRPr lang="pt-BR" altLang="en-US" sz="2795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1004570" y="1352550"/>
            <a:ext cx="8682355" cy="264858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>
                <a:tab pos="266700" algn="l"/>
                <a:tab pos="2628900" algn="l"/>
              </a:tabLst>
            </a:pP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Dispositivo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capaz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transferir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elétrica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>
                <a:tab pos="266700" algn="l"/>
                <a:tab pos="2628900" algn="l"/>
              </a:tabLst>
            </a:pPr>
            <a:r>
              <a:rPr lang="en-US" altLang="zh-CN" dirty="0" smtClean="0"/>
              <a:t>	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outro,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conexão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elétrica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>
                <a:tab pos="266700" algn="l"/>
                <a:tab pos="2628900" algn="l"/>
              </a:tabLst>
            </a:pP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Tornaram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viáveis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transmissão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grandes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>
                <a:tab pos="266700" algn="l"/>
                <a:tab pos="2628900" algn="l"/>
              </a:tabLst>
            </a:pPr>
            <a:r>
              <a:rPr lang="en-US" altLang="zh-CN" dirty="0" smtClean="0"/>
              <a:t>	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distâncias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sz="2795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1112520" y="4010025"/>
            <a:ext cx="4242435" cy="175133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>
                <a:tab pos="266700" algn="l"/>
                <a:tab pos="2628900" algn="l"/>
              </a:tabLst>
            </a:pP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Elevada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eficiência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>
                <a:tab pos="266700" algn="l"/>
                <a:tab pos="2628900" algn="l"/>
              </a:tabLst>
            </a:pP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robustez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>
                <a:tab pos="266700" algn="l"/>
                <a:tab pos="2628900" algn="l"/>
              </a:tabLst>
            </a:pP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Ampla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faixa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potências</a:t>
            </a:r>
          </a:p>
        </p:txBody>
      </p:sp>
      <p:pic>
        <p:nvPicPr>
          <p:cNvPr id="10" name="Áudio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881"/>
    </mc:Choice>
    <mc:Fallback xmlns="">
      <p:transition spd="slow" advTm="908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50" y="344170"/>
            <a:ext cx="9944100" cy="68675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76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750570" y="785495"/>
            <a:ext cx="9464040" cy="285369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300"/>
              </a:lnSpc>
              <a:tabLst>
                <a:tab pos="266700" algn="l"/>
                <a:tab pos="2692400" algn="l"/>
              </a:tabLst>
            </a:pPr>
            <a:r>
              <a:rPr lang="en-US" altLang="zh-CN" dirty="0" smtClean="0"/>
              <a:t>		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</a:p>
          <a:p>
            <a:pPr>
              <a:lnSpc>
                <a:spcPts val="3300"/>
              </a:lnSpc>
              <a:tabLst>
                <a:tab pos="266700" algn="l"/>
                <a:tab pos="2692400" algn="l"/>
              </a:tabLst>
            </a:pPr>
            <a:endParaRPr lang="en-US" altLang="zh-CN" sz="36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300"/>
              </a:lnSpc>
              <a:tabLst>
                <a:tab pos="266700" algn="l"/>
                <a:tab pos="2692400" algn="l"/>
              </a:tabLst>
            </a:pP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Essencialmente,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consiste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dois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>
                <a:tab pos="266700" algn="l"/>
                <a:tab pos="2692400" algn="l"/>
              </a:tabLst>
            </a:pPr>
            <a:r>
              <a:rPr lang="en-US" altLang="zh-CN" dirty="0" smtClean="0"/>
              <a:t>	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mais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enrolamentos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acoplados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fluxo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magnético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>
                <a:tab pos="266700" algn="l"/>
                <a:tab pos="2692400" algn="l"/>
              </a:tabLst>
            </a:pPr>
            <a:r>
              <a:rPr lang="en-US" altLang="zh-CN" dirty="0" smtClean="0"/>
              <a:t>	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variável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92300" y="4083050"/>
            <a:ext cx="3114675" cy="30384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6990" y="4044950"/>
            <a:ext cx="3533775" cy="3076575"/>
          </a:xfrm>
          <a:prstGeom prst="rect">
            <a:avLst/>
          </a:prstGeom>
        </p:spPr>
      </p:pic>
      <p:pic>
        <p:nvPicPr>
          <p:cNvPr id="10" name="Áudio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831"/>
    </mc:Choice>
    <mc:Fallback xmlns="">
      <p:transition spd="slow" advTm="388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93073" y="3777996"/>
            <a:ext cx="9905998" cy="3428999"/>
          </a:xfrm>
          <a:custGeom>
            <a:avLst/>
            <a:gdLst>
              <a:gd name="connsiteX0" fmla="*/ 0 w 9905998"/>
              <a:gd name="connsiteY0" fmla="*/ 0 h 3428999"/>
              <a:gd name="connsiteX1" fmla="*/ 9905998 w 9905998"/>
              <a:gd name="connsiteY1" fmla="*/ 0 h 3428999"/>
              <a:gd name="connsiteX2" fmla="*/ 9905998 w 9905998"/>
              <a:gd name="connsiteY2" fmla="*/ 3428999 h 3428999"/>
              <a:gd name="connsiteX3" fmla="*/ 0 w 9905998"/>
              <a:gd name="connsiteY3" fmla="*/ 3428999 h 3428999"/>
              <a:gd name="connsiteX4" fmla="*/ 0 w 9905998"/>
              <a:gd name="connsiteY4" fmla="*/ 0 h 34289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05998" h="3428999">
                <a:moveTo>
                  <a:pt x="0" y="0"/>
                </a:moveTo>
                <a:lnTo>
                  <a:pt x="9905998" y="0"/>
                </a:lnTo>
                <a:lnTo>
                  <a:pt x="9905998" y="3428999"/>
                </a:lnTo>
                <a:lnTo>
                  <a:pt x="0" y="3428999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" y="342900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76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3619500" y="850900"/>
            <a:ext cx="3454400" cy="419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</a:pP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977900" y="2400300"/>
            <a:ext cx="8788400" cy="302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                <a:tab pos="266700" algn="l"/>
              </a:tabLst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caminho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percorrido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fluxo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magnético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feito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lâminas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magnético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(usualmente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aço-silício)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266700" algn="l"/>
              </a:tabLst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Densidade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fluxo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magnético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até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1,5T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normalmente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utilizadas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266700" algn="l"/>
              </a:tabLst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lâminas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isoladas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(verniz)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reduzir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Foucault</a:t>
            </a:r>
          </a:p>
        </p:txBody>
      </p:sp>
      <p:pic>
        <p:nvPicPr>
          <p:cNvPr id="9" name="Áudio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726"/>
    </mc:Choice>
    <mc:Fallback xmlns="">
      <p:transition spd="slow" advTm="807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o 5"/>
          <p:cNvGraphicFramePr/>
          <p:nvPr/>
        </p:nvGraphicFramePr>
        <p:xfrm>
          <a:off x="370205" y="339090"/>
          <a:ext cx="9952355" cy="6878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r:id="rId7" imgW="9944100" imgH="6873240" progId="Paint.Picture">
                  <p:embed/>
                </p:oleObj>
              </mc:Choice>
              <mc:Fallback>
                <p:oleObj r:id="rId7" imgW="9944100" imgH="6873240" progId="Paint.Picture">
                  <p:embed/>
                  <p:pic>
                    <p:nvPicPr>
                      <p:cNvPr id="0" name="Imagem 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0205" y="339090"/>
                        <a:ext cx="9952355" cy="6878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reeform 3"/>
          <p:cNvSpPr/>
          <p:nvPr/>
        </p:nvSpPr>
        <p:spPr>
          <a:xfrm>
            <a:off x="679585" y="1588008"/>
            <a:ext cx="9334498" cy="1168907"/>
          </a:xfrm>
          <a:custGeom>
            <a:avLst/>
            <a:gdLst>
              <a:gd name="connsiteX0" fmla="*/ 97536 w 9334498"/>
              <a:gd name="connsiteY0" fmla="*/ 0 h 1168907"/>
              <a:gd name="connsiteX1" fmla="*/ 9334498 w 9334498"/>
              <a:gd name="connsiteY1" fmla="*/ 0 h 1168907"/>
              <a:gd name="connsiteX2" fmla="*/ 9334498 w 9334498"/>
              <a:gd name="connsiteY2" fmla="*/ 1071372 h 1168907"/>
              <a:gd name="connsiteX3" fmla="*/ 9334498 w 9334498"/>
              <a:gd name="connsiteY3" fmla="*/ 1071372 h 1168907"/>
              <a:gd name="connsiteX4" fmla="*/ 9236962 w 9334498"/>
              <a:gd name="connsiteY4" fmla="*/ 1168907 h 1168907"/>
              <a:gd name="connsiteX5" fmla="*/ 9236962 w 9334498"/>
              <a:gd name="connsiteY5" fmla="*/ 1168907 h 1168907"/>
              <a:gd name="connsiteX6" fmla="*/ 0 w 9334498"/>
              <a:gd name="connsiteY6" fmla="*/ 1168907 h 1168907"/>
              <a:gd name="connsiteX7" fmla="*/ 0 w 9334498"/>
              <a:gd name="connsiteY7" fmla="*/ 97535 h 1168907"/>
              <a:gd name="connsiteX8" fmla="*/ 0 w 9334498"/>
              <a:gd name="connsiteY8" fmla="*/ 97535 h 1168907"/>
              <a:gd name="connsiteX9" fmla="*/ 97536 w 9334498"/>
              <a:gd name="connsiteY9" fmla="*/ 0 h 1168907"/>
              <a:gd name="connsiteX10" fmla="*/ 97536 w 9334498"/>
              <a:gd name="connsiteY10" fmla="*/ 0 h 11689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9334498" h="1168907">
                <a:moveTo>
                  <a:pt x="97536" y="0"/>
                </a:moveTo>
                <a:lnTo>
                  <a:pt x="9334498" y="0"/>
                </a:lnTo>
                <a:lnTo>
                  <a:pt x="9334498" y="1071372"/>
                </a:lnTo>
                <a:lnTo>
                  <a:pt x="9334498" y="1071372"/>
                </a:lnTo>
                <a:cubicBezTo>
                  <a:pt x="9334498" y="1124712"/>
                  <a:pt x="9290301" y="1168907"/>
                  <a:pt x="9236962" y="1168907"/>
                </a:cubicBezTo>
                <a:lnTo>
                  <a:pt x="9236962" y="1168907"/>
                </a:lnTo>
                <a:lnTo>
                  <a:pt x="0" y="1168907"/>
                </a:lnTo>
                <a:lnTo>
                  <a:pt x="0" y="97535"/>
                </a:lnTo>
                <a:lnTo>
                  <a:pt x="0" y="97535"/>
                </a:lnTo>
                <a:cubicBezTo>
                  <a:pt x="0" y="42672"/>
                  <a:pt x="42672" y="0"/>
                  <a:pt x="97536" y="0"/>
                </a:cubicBezTo>
                <a:lnTo>
                  <a:pt x="97536" y="0"/>
                </a:lnTo>
              </a:path>
            </a:pathLst>
          </a:custGeom>
          <a:solidFill>
            <a:srgbClr val="D9DBC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Freeform 3"/>
          <p:cNvSpPr/>
          <p:nvPr/>
        </p:nvSpPr>
        <p:spPr>
          <a:xfrm>
            <a:off x="5408295" y="3778250"/>
            <a:ext cx="4890770" cy="3429000"/>
          </a:xfrm>
          <a:custGeom>
            <a:avLst/>
            <a:gdLst>
              <a:gd name="connsiteX0" fmla="*/ 0 w 9905998"/>
              <a:gd name="connsiteY0" fmla="*/ 0 h 3428999"/>
              <a:gd name="connsiteX1" fmla="*/ 9905998 w 9905998"/>
              <a:gd name="connsiteY1" fmla="*/ 0 h 3428999"/>
              <a:gd name="connsiteX2" fmla="*/ 9905998 w 9905998"/>
              <a:gd name="connsiteY2" fmla="*/ 3428999 h 3428999"/>
              <a:gd name="connsiteX3" fmla="*/ 0 w 9905998"/>
              <a:gd name="connsiteY3" fmla="*/ 3428999 h 3428999"/>
              <a:gd name="connsiteX4" fmla="*/ 0 w 9905998"/>
              <a:gd name="connsiteY4" fmla="*/ 0 h 34289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05998" h="3428999">
                <a:moveTo>
                  <a:pt x="0" y="0"/>
                </a:moveTo>
                <a:lnTo>
                  <a:pt x="9905998" y="0"/>
                </a:lnTo>
                <a:lnTo>
                  <a:pt x="9905998" y="3428999"/>
                </a:lnTo>
                <a:lnTo>
                  <a:pt x="0" y="3428999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"/>
          <p:cNvSpPr txBox="1"/>
          <p:nvPr/>
        </p:nvSpPr>
        <p:spPr>
          <a:xfrm>
            <a:off x="9893300" y="368300"/>
            <a:ext cx="76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787400" y="901700"/>
            <a:ext cx="8890000" cy="179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>
                <a:tab pos="266700" algn="l"/>
                <a:tab pos="774700" algn="l"/>
              </a:tabLst>
            </a:pPr>
            <a:r>
              <a:rPr lang="en-US" altLang="zh-CN" dirty="0" smtClean="0"/>
              <a:t>		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Operação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Vazio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266700" algn="l"/>
                <a:tab pos="774700" algn="l"/>
              </a:tabLst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abaixo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ilustra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magnético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266700" algn="l"/>
                <a:tab pos="7747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elementar: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5765800" y="3975100"/>
            <a:ext cx="4279900" cy="2146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tensão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aplicada</a:t>
            </a:r>
          </a:p>
          <a:p>
            <a:pPr>
              <a:lnSpc>
                <a:spcPts val="2800"/>
              </a:lnSpc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85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ϕ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corrente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excitação</a:t>
            </a:r>
          </a:p>
          <a:p>
            <a:pPr>
              <a:lnSpc>
                <a:spcPts val="2800"/>
              </a:lnSpc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tensão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induzida</a:t>
            </a:r>
          </a:p>
          <a:p>
            <a:pPr>
              <a:lnSpc>
                <a:spcPts val="2500"/>
              </a:lnSpc>
            </a:pPr>
            <a:r>
              <a:rPr lang="en-US" altLang="zh-CN" sz="2535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ϕ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fluxo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magnético</a:t>
            </a:r>
          </a:p>
          <a:p>
            <a:pPr>
              <a:lnSpc>
                <a:spcPts val="2800"/>
              </a:lnSpc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número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espiras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primário</a:t>
            </a:r>
          </a:p>
          <a:p>
            <a:pPr>
              <a:lnSpc>
                <a:spcPts val="3200"/>
              </a:lnSpc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resistência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enrolamento</a:t>
            </a:r>
          </a:p>
        </p:txBody>
      </p:sp>
      <p:graphicFrame>
        <p:nvGraphicFramePr>
          <p:cNvPr id="9" name="Objeto 8"/>
          <p:cNvGraphicFramePr/>
          <p:nvPr/>
        </p:nvGraphicFramePr>
        <p:xfrm>
          <a:off x="1033145" y="3046730"/>
          <a:ext cx="4507230" cy="3851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r:id="rId9" imgW="5166360" imgH="3848100" progId="PBrush">
                  <p:embed/>
                </p:oleObj>
              </mc:Choice>
              <mc:Fallback>
                <p:oleObj r:id="rId9" imgW="5166360" imgH="3848100" progId="PBrush">
                  <p:embed/>
                  <p:pic>
                    <p:nvPicPr>
                      <p:cNvPr id="0" name="Imagem 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33145" y="3046730"/>
                        <a:ext cx="4507230" cy="3851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Áudio 10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177"/>
    </mc:Choice>
    <mc:Fallback xmlns="">
      <p:transition spd="slow" advTm="541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93" y="438150"/>
            <a:ext cx="9710307" cy="6708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"/>
          <p:cNvSpPr txBox="1"/>
          <p:nvPr/>
        </p:nvSpPr>
        <p:spPr>
          <a:xfrm>
            <a:off x="9893300" y="368300"/>
            <a:ext cx="76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1041400" y="889000"/>
            <a:ext cx="8063865" cy="85344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>
                <a:tab pos="266700" algn="l"/>
                <a:tab pos="520700" algn="l"/>
              </a:tabLst>
            </a:pPr>
            <a:r>
              <a:rPr lang="en-US" altLang="zh-CN" dirty="0" smtClean="0"/>
              <a:t>		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Operação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Vazio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sz="2400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1054100" y="1364615"/>
            <a:ext cx="4997450" cy="72517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>
                <a:tab pos="266700" algn="l"/>
                <a:tab pos="508000" algn="l"/>
              </a:tabLst>
            </a:pPr>
            <a:r>
              <a:rPr lang="en-US" altLang="zh-CN" dirty="0" smtClean="0"/>
              <a:t>	</a:t>
            </a:r>
            <a:endParaRPr lang="en-US" altLang="zh-CN" sz="36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pt-B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Equações das grandezas elétricas</a:t>
            </a:r>
            <a:endParaRPr lang="pt-BR" altLang="en-US" sz="2800" dirty="0" smtClean="0">
              <a:solidFill>
                <a:srgbClr val="00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Objeto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36650" y="2895600"/>
          <a:ext cx="2751455" cy="8616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5" r:id="rId8" imgW="1257300" imgH="393700" progId="Equation.KSEE3">
                  <p:embed/>
                </p:oleObj>
              </mc:Choice>
              <mc:Fallback>
                <p:oleObj r:id="rId8" imgW="1257300" imgH="393700" progId="Equation.KSEE3">
                  <p:embed/>
                  <p:pic>
                    <p:nvPicPr>
                      <p:cNvPr id="0" name="Imagem 1024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136650" y="2895600"/>
                        <a:ext cx="2751455" cy="8616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o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12850" y="4438650"/>
          <a:ext cx="2357755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6" r:id="rId10" imgW="901700" imgH="266700" progId="Equation.KSEE3">
                  <p:embed/>
                </p:oleObj>
              </mc:Choice>
              <mc:Fallback>
                <p:oleObj r:id="rId10" imgW="901700" imgH="266700" progId="Equation.KSEE3">
                  <p:embed/>
                  <p:pic>
                    <p:nvPicPr>
                      <p:cNvPr id="0" name="Imagem 1024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212850" y="4438650"/>
                        <a:ext cx="2357755" cy="698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o 2"/>
          <p:cNvGraphicFramePr>
            <a:graphicFrameLocks noChangeAspect="1"/>
          </p:cNvGraphicFramePr>
          <p:nvPr/>
        </p:nvGraphicFramePr>
        <p:xfrm>
          <a:off x="5346700" y="2711450"/>
          <a:ext cx="4506912" cy="3851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7" r:id="rId12" imgW="5166360" imgH="3848100" progId="PBrush">
                  <p:embed/>
                </p:oleObj>
              </mc:Choice>
              <mc:Fallback>
                <p:oleObj r:id="rId12" imgW="5166360" imgH="3848100" progId="PBrush">
                  <p:embed/>
                  <p:pic>
                    <p:nvPicPr>
                      <p:cNvPr id="0" name="Objeto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6700" y="2711450"/>
                        <a:ext cx="4506912" cy="3851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Áudio 5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976"/>
    </mc:Choice>
    <mc:Fallback xmlns="">
      <p:transition spd="slow" advTm="289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100" y="344169"/>
            <a:ext cx="9944100" cy="6867525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929521" y="1917192"/>
            <a:ext cx="7357868" cy="547116"/>
          </a:xfrm>
          <a:custGeom>
            <a:avLst/>
            <a:gdLst>
              <a:gd name="connsiteX0" fmla="*/ 44195 w 7357868"/>
              <a:gd name="connsiteY0" fmla="*/ 0 h 547116"/>
              <a:gd name="connsiteX1" fmla="*/ 7357868 w 7357868"/>
              <a:gd name="connsiteY1" fmla="*/ 0 h 547116"/>
              <a:gd name="connsiteX2" fmla="*/ 7357868 w 7357868"/>
              <a:gd name="connsiteY2" fmla="*/ 501395 h 547116"/>
              <a:gd name="connsiteX3" fmla="*/ 7357868 w 7357868"/>
              <a:gd name="connsiteY3" fmla="*/ 501395 h 547116"/>
              <a:gd name="connsiteX4" fmla="*/ 7312149 w 7357868"/>
              <a:gd name="connsiteY4" fmla="*/ 547116 h 547116"/>
              <a:gd name="connsiteX5" fmla="*/ 7312149 w 7357868"/>
              <a:gd name="connsiteY5" fmla="*/ 547116 h 547116"/>
              <a:gd name="connsiteX6" fmla="*/ 0 w 7357868"/>
              <a:gd name="connsiteY6" fmla="*/ 547116 h 547116"/>
              <a:gd name="connsiteX7" fmla="*/ 0 w 7357868"/>
              <a:gd name="connsiteY7" fmla="*/ 44195 h 547116"/>
              <a:gd name="connsiteX8" fmla="*/ 0 w 7357868"/>
              <a:gd name="connsiteY8" fmla="*/ 44195 h 547116"/>
              <a:gd name="connsiteX9" fmla="*/ 44195 w 7357868"/>
              <a:gd name="connsiteY9" fmla="*/ 0 h 547116"/>
              <a:gd name="connsiteX10" fmla="*/ 44195 w 7357868"/>
              <a:gd name="connsiteY10" fmla="*/ 0 h 54711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7357868" h="547116">
                <a:moveTo>
                  <a:pt x="44195" y="0"/>
                </a:moveTo>
                <a:lnTo>
                  <a:pt x="7357868" y="0"/>
                </a:lnTo>
                <a:lnTo>
                  <a:pt x="7357868" y="501395"/>
                </a:lnTo>
                <a:lnTo>
                  <a:pt x="7357868" y="501395"/>
                </a:lnTo>
                <a:cubicBezTo>
                  <a:pt x="7357868" y="527304"/>
                  <a:pt x="7336533" y="547116"/>
                  <a:pt x="7312149" y="547116"/>
                </a:cubicBezTo>
                <a:lnTo>
                  <a:pt x="7312149" y="547116"/>
                </a:lnTo>
                <a:lnTo>
                  <a:pt x="0" y="547116"/>
                </a:lnTo>
                <a:lnTo>
                  <a:pt x="0" y="44195"/>
                </a:lnTo>
                <a:lnTo>
                  <a:pt x="0" y="44195"/>
                </a:lnTo>
                <a:cubicBezTo>
                  <a:pt x="0" y="19811"/>
                  <a:pt x="19811" y="0"/>
                  <a:pt x="44195" y="0"/>
                </a:cubicBezTo>
                <a:lnTo>
                  <a:pt x="44195" y="0"/>
                </a:lnTo>
              </a:path>
            </a:pathLst>
          </a:custGeom>
          <a:solidFill>
            <a:srgbClr val="D9DBC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"/>
          <p:cNvSpPr txBox="1"/>
          <p:nvPr/>
        </p:nvSpPr>
        <p:spPr>
          <a:xfrm>
            <a:off x="9893300" y="368300"/>
            <a:ext cx="76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028700" y="901700"/>
            <a:ext cx="8076565" cy="15589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>
                <a:tab pos="533400" algn="l"/>
              </a:tabLst>
            </a:pPr>
            <a:r>
              <a:rPr lang="en-US" altLang="zh-CN" dirty="0" smtClean="0"/>
              <a:t>	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Operação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Vazio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533400" algn="l"/>
              </a:tabLst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18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7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muito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pequena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excitação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senoidal:</a:t>
            </a:r>
          </a:p>
        </p:txBody>
      </p:sp>
      <p:graphicFrame>
        <p:nvGraphicFramePr>
          <p:cNvPr id="7" name="Objeto 6"/>
          <p:cNvGraphicFramePr/>
          <p:nvPr/>
        </p:nvGraphicFramePr>
        <p:xfrm>
          <a:off x="864235" y="2678430"/>
          <a:ext cx="3949065" cy="3843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r:id="rId8" imgW="3467100" imgH="2842260" progId="Paint.Picture">
                  <p:embed/>
                </p:oleObj>
              </mc:Choice>
              <mc:Fallback>
                <p:oleObj r:id="rId8" imgW="3467100" imgH="2842260" progId="Paint.Picture">
                  <p:embed/>
                  <p:pic>
                    <p:nvPicPr>
                      <p:cNvPr id="0" name="Imagem 7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64235" y="2678430"/>
                        <a:ext cx="3949065" cy="38430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o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589270" y="2689860"/>
          <a:ext cx="2277110" cy="638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r:id="rId10" imgW="1041400" imgH="292100" progId="Equation.KSEE3">
                  <p:embed/>
                </p:oleObj>
              </mc:Choice>
              <mc:Fallback>
                <p:oleObj r:id="rId10" imgW="1041400" imgH="292100" progId="Equation.KSEE3">
                  <p:embed/>
                  <p:pic>
                    <p:nvPicPr>
                      <p:cNvPr id="0" name="Imagem 1024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589270" y="2689860"/>
                        <a:ext cx="2277110" cy="6388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o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827270" y="3391535"/>
          <a:ext cx="4055110" cy="861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2" r:id="rId12" imgW="1854200" imgH="393700" progId="Equation.KSEE3">
                  <p:embed/>
                </p:oleObj>
              </mc:Choice>
              <mc:Fallback>
                <p:oleObj r:id="rId12" imgW="1854200" imgH="393700" progId="Equation.KSEE3">
                  <p:embed/>
                  <p:pic>
                    <p:nvPicPr>
                      <p:cNvPr id="0" name="Imagem 1024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827270" y="3391535"/>
                        <a:ext cx="4055110" cy="8610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888230" y="4445635"/>
          <a:ext cx="3944620" cy="916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r:id="rId14" imgW="1803400" imgH="419100" progId="Equation.KSEE3">
                  <p:embed/>
                </p:oleObj>
              </mc:Choice>
              <mc:Fallback>
                <p:oleObj r:id="rId14" imgW="1803400" imgH="419100" progId="Equation.KSEE3">
                  <p:embed/>
                  <p:pic>
                    <p:nvPicPr>
                      <p:cNvPr id="0" name="Imagem 1024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888230" y="4445635"/>
                        <a:ext cx="3944620" cy="916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o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548630" y="5520373"/>
          <a:ext cx="2307590" cy="1085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r:id="rId16" imgW="1054100" imgH="495300" progId="Equation.KSEE3">
                  <p:embed/>
                </p:oleObj>
              </mc:Choice>
              <mc:Fallback>
                <p:oleObj r:id="rId16" imgW="1054100" imgH="495300" progId="Equation.KSEE3">
                  <p:embed/>
                  <p:pic>
                    <p:nvPicPr>
                      <p:cNvPr id="0" name="Imagem 1024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548630" y="5520373"/>
                        <a:ext cx="2307590" cy="10852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Áudio 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412"/>
    </mc:Choice>
    <mc:Fallback xmlns="">
      <p:transition spd="slow" advTm="1094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650" y="344170"/>
            <a:ext cx="9944100" cy="6867525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946285" y="1514856"/>
            <a:ext cx="9000741" cy="1972056"/>
          </a:xfrm>
          <a:custGeom>
            <a:avLst/>
            <a:gdLst>
              <a:gd name="connsiteX0" fmla="*/ 163067 w 9000741"/>
              <a:gd name="connsiteY0" fmla="*/ 0 h 1972056"/>
              <a:gd name="connsiteX1" fmla="*/ 9000741 w 9000741"/>
              <a:gd name="connsiteY1" fmla="*/ 0 h 1972056"/>
              <a:gd name="connsiteX2" fmla="*/ 9000741 w 9000741"/>
              <a:gd name="connsiteY2" fmla="*/ 1807464 h 1972056"/>
              <a:gd name="connsiteX3" fmla="*/ 9000741 w 9000741"/>
              <a:gd name="connsiteY3" fmla="*/ 1807464 h 1972056"/>
              <a:gd name="connsiteX4" fmla="*/ 8837673 w 9000741"/>
              <a:gd name="connsiteY4" fmla="*/ 1972056 h 1972056"/>
              <a:gd name="connsiteX5" fmla="*/ 8837673 w 9000741"/>
              <a:gd name="connsiteY5" fmla="*/ 1972056 h 1972056"/>
              <a:gd name="connsiteX6" fmla="*/ 0 w 9000741"/>
              <a:gd name="connsiteY6" fmla="*/ 1972056 h 1972056"/>
              <a:gd name="connsiteX7" fmla="*/ 0 w 9000741"/>
              <a:gd name="connsiteY7" fmla="*/ 163068 h 1972056"/>
              <a:gd name="connsiteX8" fmla="*/ 0 w 9000741"/>
              <a:gd name="connsiteY8" fmla="*/ 163068 h 1972056"/>
              <a:gd name="connsiteX9" fmla="*/ 163067 w 9000741"/>
              <a:gd name="connsiteY9" fmla="*/ 0 h 1972056"/>
              <a:gd name="connsiteX10" fmla="*/ 163067 w 9000741"/>
              <a:gd name="connsiteY10" fmla="*/ 0 h 19720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9000741" h="1972056">
                <a:moveTo>
                  <a:pt x="163067" y="0"/>
                </a:moveTo>
                <a:lnTo>
                  <a:pt x="9000741" y="0"/>
                </a:lnTo>
                <a:lnTo>
                  <a:pt x="9000741" y="1807464"/>
                </a:lnTo>
                <a:lnTo>
                  <a:pt x="9000741" y="1807464"/>
                </a:lnTo>
                <a:cubicBezTo>
                  <a:pt x="9000741" y="1898904"/>
                  <a:pt x="8927588" y="1972056"/>
                  <a:pt x="8837673" y="1972056"/>
                </a:cubicBezTo>
                <a:lnTo>
                  <a:pt x="8837673" y="1972056"/>
                </a:lnTo>
                <a:lnTo>
                  <a:pt x="0" y="1972056"/>
                </a:lnTo>
                <a:lnTo>
                  <a:pt x="0" y="163068"/>
                </a:lnTo>
                <a:lnTo>
                  <a:pt x="0" y="163068"/>
                </a:lnTo>
                <a:cubicBezTo>
                  <a:pt x="0" y="73152"/>
                  <a:pt x="73152" y="0"/>
                  <a:pt x="163067" y="0"/>
                </a:cubicBezTo>
                <a:lnTo>
                  <a:pt x="163067" y="0"/>
                </a:lnTo>
              </a:path>
            </a:pathLst>
          </a:custGeom>
          <a:solidFill>
            <a:srgbClr val="D9DBC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927100" y="927100"/>
            <a:ext cx="8839200" cy="2374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>
                <a:tab pos="152400" algn="l"/>
                <a:tab pos="609600" algn="l"/>
              </a:tabLst>
            </a:pP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Ideal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Operação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152400" algn="l"/>
                <a:tab pos="6096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Considerações:</a:t>
            </a:r>
          </a:p>
          <a:p>
            <a:pPr>
              <a:lnSpc>
                <a:spcPts val="2800"/>
              </a:lnSpc>
              <a:tabLst>
                <a:tab pos="152400" algn="l"/>
                <a:tab pos="609600" algn="l"/>
              </a:tabLst>
            </a:pPr>
            <a:r>
              <a:rPr lang="en-US" altLang="zh-CN" dirty="0" smtClean="0"/>
              <a:t>		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há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perdas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resistivas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magnéticas</a:t>
            </a:r>
          </a:p>
          <a:p>
            <a:pPr>
              <a:lnSpc>
                <a:spcPts val="2800"/>
              </a:lnSpc>
              <a:tabLst>
                <a:tab pos="152400" algn="l"/>
                <a:tab pos="609600" algn="l"/>
              </a:tabLst>
            </a:pPr>
            <a:r>
              <a:rPr lang="en-US" altLang="zh-CN" dirty="0" smtClean="0"/>
              <a:t>		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há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saturação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magnética</a:t>
            </a:r>
          </a:p>
          <a:p>
            <a:pPr>
              <a:lnSpc>
                <a:spcPts val="2800"/>
              </a:lnSpc>
              <a:tabLst>
                <a:tab pos="152400" algn="l"/>
                <a:tab pos="609600" algn="l"/>
              </a:tabLst>
            </a:pPr>
            <a:r>
              <a:rPr lang="en-US" altLang="zh-CN" dirty="0" smtClean="0"/>
              <a:t>		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há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fluxo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dispersão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830" y="3705225"/>
            <a:ext cx="4617720" cy="3409950"/>
          </a:xfrm>
          <a:prstGeom prst="rect">
            <a:avLst/>
          </a:prstGeom>
        </p:spPr>
      </p:pic>
      <p:graphicFrame>
        <p:nvGraphicFramePr>
          <p:cNvPr id="8" name="Objeto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889500" y="3670300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4" r:id="rId9" imgW="914400" imgH="215900" progId="Equation.KSEE3">
                  <p:embed/>
                </p:oleObj>
              </mc:Choice>
              <mc:Fallback>
                <p:oleObj r:id="rId9" imgW="914400" imgH="215900" progId="Equation.KSEE3">
                  <p:embed/>
                  <p:pic>
                    <p:nvPicPr>
                      <p:cNvPr id="0" name="Imagem 204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889500" y="3670300"/>
                        <a:ext cx="9144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Imagem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25415" y="3517900"/>
            <a:ext cx="4838700" cy="866775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0650" y="4406900"/>
            <a:ext cx="1714500" cy="1181100"/>
          </a:xfrm>
          <a:prstGeom prst="rect">
            <a:avLst/>
          </a:prstGeom>
        </p:spPr>
      </p:pic>
      <p:graphicFrame>
        <p:nvGraphicFramePr>
          <p:cNvPr id="11" name="Objeto 10"/>
          <p:cNvGraphicFramePr/>
          <p:nvPr/>
        </p:nvGraphicFramePr>
        <p:xfrm>
          <a:off x="6713855" y="6196965"/>
          <a:ext cx="1380490" cy="953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5" r:id="rId13" imgW="1379220" imgH="952500" progId="Paint.Picture">
                  <p:embed/>
                </p:oleObj>
              </mc:Choice>
              <mc:Fallback>
                <p:oleObj r:id="rId13" imgW="1379220" imgH="952500" progId="Paint.Picture">
                  <p:embed/>
                  <p:pic>
                    <p:nvPicPr>
                      <p:cNvPr id="0" name="Imagem 1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713855" y="6196965"/>
                        <a:ext cx="1380490" cy="9531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o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541770" y="5563870"/>
          <a:ext cx="1709420" cy="551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6" r:id="rId15" imgW="787400" imgH="254000" progId="Equation.KSEE3">
                  <p:embed/>
                </p:oleObj>
              </mc:Choice>
              <mc:Fallback>
                <p:oleObj r:id="rId15" imgW="787400" imgH="254000" progId="Equation.KSEE3">
                  <p:embed/>
                  <p:pic>
                    <p:nvPicPr>
                      <p:cNvPr id="0" name="Imagem 2049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541770" y="5563870"/>
                        <a:ext cx="1709420" cy="5511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Áudio 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382"/>
    </mc:Choice>
    <mc:Fallback xmlns="">
      <p:transition spd="slow" advTm="993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" y="344488"/>
            <a:ext cx="99441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1"/>
          <p:cNvSpPr txBox="1"/>
          <p:nvPr/>
        </p:nvSpPr>
        <p:spPr>
          <a:xfrm>
            <a:off x="9893300" y="368300"/>
            <a:ext cx="76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054100" y="914400"/>
            <a:ext cx="8382000" cy="2006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>
                <a:tab pos="266700" algn="l"/>
                <a:tab pos="508000" algn="l"/>
              </a:tabLst>
            </a:pPr>
            <a:r>
              <a:rPr lang="en-US" altLang="zh-CN" dirty="0" smtClean="0"/>
              <a:t>		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Operação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Vazio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266700" algn="l"/>
                <a:tab pos="508000" algn="l"/>
              </a:tabLst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excitação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decomposta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duas</a:t>
            </a:r>
          </a:p>
          <a:p>
            <a:pPr>
              <a:lnSpc>
                <a:spcPts val="2800"/>
              </a:lnSpc>
              <a:tabLst>
                <a:tab pos="266700" algn="l"/>
                <a:tab pos="5080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parcelas: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(perdas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magnéticas)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  <a:p>
            <a:pPr>
              <a:lnSpc>
                <a:spcPts val="2800"/>
              </a:lnSpc>
              <a:tabLst>
                <a:tab pos="266700" algn="l"/>
                <a:tab pos="5080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outra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atrasada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413" y="3321050"/>
            <a:ext cx="4600575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Á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432"/>
    </mc:Choice>
    <mc:Fallback xmlns="">
      <p:transition spd="slow" advTm="604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" y="344488"/>
            <a:ext cx="99441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reeform 3"/>
          <p:cNvSpPr/>
          <p:nvPr/>
        </p:nvSpPr>
        <p:spPr>
          <a:xfrm>
            <a:off x="929521" y="1514856"/>
            <a:ext cx="8798049" cy="1095756"/>
          </a:xfrm>
          <a:custGeom>
            <a:avLst/>
            <a:gdLst>
              <a:gd name="connsiteX0" fmla="*/ 89916 w 8798049"/>
              <a:gd name="connsiteY0" fmla="*/ 0 h 1095756"/>
              <a:gd name="connsiteX1" fmla="*/ 8798049 w 8798049"/>
              <a:gd name="connsiteY1" fmla="*/ 0 h 1095756"/>
              <a:gd name="connsiteX2" fmla="*/ 8798049 w 8798049"/>
              <a:gd name="connsiteY2" fmla="*/ 1004315 h 1095756"/>
              <a:gd name="connsiteX3" fmla="*/ 8798049 w 8798049"/>
              <a:gd name="connsiteY3" fmla="*/ 1004315 h 1095756"/>
              <a:gd name="connsiteX4" fmla="*/ 8708133 w 8798049"/>
              <a:gd name="connsiteY4" fmla="*/ 1095756 h 1095756"/>
              <a:gd name="connsiteX5" fmla="*/ 8708133 w 8798049"/>
              <a:gd name="connsiteY5" fmla="*/ 1095756 h 1095756"/>
              <a:gd name="connsiteX6" fmla="*/ 0 w 8798049"/>
              <a:gd name="connsiteY6" fmla="*/ 1095756 h 1095756"/>
              <a:gd name="connsiteX7" fmla="*/ 0 w 8798049"/>
              <a:gd name="connsiteY7" fmla="*/ 91439 h 1095756"/>
              <a:gd name="connsiteX8" fmla="*/ 0 w 8798049"/>
              <a:gd name="connsiteY8" fmla="*/ 91439 h 1095756"/>
              <a:gd name="connsiteX9" fmla="*/ 89916 w 8798049"/>
              <a:gd name="connsiteY9" fmla="*/ 0 h 1095756"/>
              <a:gd name="connsiteX10" fmla="*/ 89916 w 8798049"/>
              <a:gd name="connsiteY10" fmla="*/ 0 h 10957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8798049" h="1095756">
                <a:moveTo>
                  <a:pt x="89916" y="0"/>
                </a:moveTo>
                <a:lnTo>
                  <a:pt x="8798049" y="0"/>
                </a:lnTo>
                <a:lnTo>
                  <a:pt x="8798049" y="1004315"/>
                </a:lnTo>
                <a:lnTo>
                  <a:pt x="8798049" y="1004315"/>
                </a:lnTo>
                <a:cubicBezTo>
                  <a:pt x="8798049" y="1054608"/>
                  <a:pt x="8758425" y="1095756"/>
                  <a:pt x="8708133" y="1095756"/>
                </a:cubicBezTo>
                <a:lnTo>
                  <a:pt x="8708133" y="1095756"/>
                </a:lnTo>
                <a:lnTo>
                  <a:pt x="0" y="1095756"/>
                </a:lnTo>
                <a:lnTo>
                  <a:pt x="0" y="91439"/>
                </a:lnTo>
                <a:lnTo>
                  <a:pt x="0" y="91439"/>
                </a:lnTo>
                <a:cubicBezTo>
                  <a:pt x="0" y="41147"/>
                  <a:pt x="39624" y="0"/>
                  <a:pt x="89916" y="0"/>
                </a:cubicBezTo>
                <a:lnTo>
                  <a:pt x="89916" y="0"/>
                </a:lnTo>
              </a:path>
            </a:pathLst>
          </a:custGeom>
          <a:solidFill>
            <a:srgbClr val="D9DBC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"/>
          <p:cNvSpPr txBox="1"/>
          <p:nvPr/>
        </p:nvSpPr>
        <p:spPr>
          <a:xfrm>
            <a:off x="9893300" y="368300"/>
            <a:ext cx="76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041400" y="889000"/>
            <a:ext cx="8354851" cy="17774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ctr">
              <a:lnSpc>
                <a:spcPts val="3300"/>
              </a:lnSpc>
              <a:tabLst>
                <a:tab pos="266700" algn="l"/>
                <a:tab pos="520700" algn="l"/>
              </a:tabLst>
            </a:pPr>
            <a:r>
              <a:rPr lang="en-US" altLang="zh-CN" dirty="0" smtClean="0"/>
              <a:t>		</a:t>
            </a:r>
            <a:r>
              <a:rPr lang="en-US" altLang="zh-CN" sz="36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  <a:endParaRPr lang="en-US" altLang="zh-CN" sz="36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300"/>
              </a:lnSpc>
              <a:tabLst>
                <a:tab pos="266700" algn="l"/>
                <a:tab pos="520700" algn="l"/>
              </a:tabLst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100"/>
              </a:lnSpc>
              <a:tabLst>
                <a:tab pos="266700" algn="l"/>
                <a:tab pos="520700" algn="l"/>
              </a:tabLst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Devido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saturação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magnética,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magnetização</a:t>
            </a:r>
          </a:p>
          <a:p>
            <a:pPr>
              <a:lnSpc>
                <a:spcPts val="2800"/>
              </a:lnSpc>
              <a:tabLst>
                <a:tab pos="266700" algn="l"/>
                <a:tab pos="5207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normalmente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distorcida.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900" y="2787650"/>
            <a:ext cx="7991475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Á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514"/>
    </mc:Choice>
    <mc:Fallback xmlns="">
      <p:transition spd="slow" advTm="385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/>
          <p:cNvGraphicFramePr>
            <a:graphicFrameLocks noGrp="1"/>
          </p:cNvGraphicFramePr>
          <p:nvPr>
            <p:ph sz="half" idx="2"/>
          </p:nvPr>
        </p:nvGraphicFramePr>
        <p:xfrm>
          <a:off x="549275" y="429260"/>
          <a:ext cx="9137015" cy="6326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" r:id="rId7" imgW="7368540" imgH="5090160" progId="Paint.Picture">
                  <p:embed/>
                </p:oleObj>
              </mc:Choice>
              <mc:Fallback>
                <p:oleObj r:id="rId7" imgW="7368540" imgH="5090160" progId="Paint.Picture">
                  <p:embed/>
                  <p:pic>
                    <p:nvPicPr>
                      <p:cNvPr id="0" name="Imagem 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9275" y="429260"/>
                        <a:ext cx="9137015" cy="63265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1002665" y="550228"/>
            <a:ext cx="8229600" cy="1143000"/>
          </a:xfrm>
        </p:spPr>
        <p:txBody>
          <a:bodyPr/>
          <a:lstStyle/>
          <a:p>
            <a:r>
              <a:rPr lang="pt-BR" altLang="en-US"/>
              <a:t>Efeito da saturação</a:t>
            </a: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sz="half" idx="1"/>
          </p:nvPr>
        </p:nvPicPr>
        <p:blipFill>
          <a:blip r:embed="rId9"/>
          <a:stretch>
            <a:fillRect/>
          </a:stretch>
        </p:blipFill>
        <p:spPr>
          <a:xfrm>
            <a:off x="1343025" y="1417955"/>
            <a:ext cx="8131175" cy="4799330"/>
          </a:xfrm>
          <a:prstGeom prst="rect">
            <a:avLst/>
          </a:prstGeom>
        </p:spPr>
      </p:pic>
      <p:pic>
        <p:nvPicPr>
          <p:cNvPr id="2" name="Áudio 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138"/>
    </mc:Choice>
    <mc:Fallback xmlns="">
      <p:transition spd="slow" advTm="801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" y="344488"/>
            <a:ext cx="99441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1"/>
          <p:cNvSpPr txBox="1"/>
          <p:nvPr/>
        </p:nvSpPr>
        <p:spPr>
          <a:xfrm>
            <a:off x="9893300" y="368300"/>
            <a:ext cx="1524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927100" y="889000"/>
            <a:ext cx="8839200" cy="1257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>
                <a:tab pos="127000" algn="l"/>
              </a:tabLst>
            </a:pP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Ideal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Operação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1270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ideal,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há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perdas: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003300" y="5910282"/>
            <a:ext cx="7707238" cy="61164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                <a:tab pos="266700" algn="l"/>
              </a:tabLst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forma,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circuito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equivalente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ideal </a:t>
            </a:r>
          </a:p>
          <a:p>
            <a:pPr>
              <a:lnSpc>
                <a:spcPts val="2200"/>
              </a:lnSpc>
              <a:tabLst>
                <a:tab pos="266700" algn="l"/>
              </a:tabLst>
            </a:pP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sob 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carga</a:t>
            </a:r>
            <a:endParaRPr lang="en-US" altLang="zh-CN" sz="2400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906" y="3406775"/>
            <a:ext cx="324802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300" y="3321050"/>
            <a:ext cx="28670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245" y="3397250"/>
            <a:ext cx="301942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774700" y="5668962"/>
            <a:ext cx="8839200" cy="10048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Áudio 1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567"/>
    </mc:Choice>
    <mc:Fallback xmlns="">
      <p:transition spd="slow" advTm="945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7" grpId="0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Conteúdo 6"/>
          <p:cNvPicPr>
            <a:picLocks noGrp="1" noChangeAspect="1"/>
          </p:cNvPicPr>
          <p:nvPr>
            <p:ph sz="half" idx="1"/>
          </p:nvPr>
        </p:nvPicPr>
        <p:blipFill>
          <a:blip r:embed="rId6"/>
          <a:stretch>
            <a:fillRect/>
          </a:stretch>
        </p:blipFill>
        <p:spPr>
          <a:xfrm>
            <a:off x="120015" y="0"/>
            <a:ext cx="9749155" cy="673354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1835" y="560388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Operação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à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Vazio</a:t>
            </a:r>
            <a:r>
              <a:rPr lang="pt-BR" alt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-P</a:t>
            </a:r>
            <a:r>
              <a:rPr lang="pt-BR" alt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erdas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041400" y="2260600"/>
            <a:ext cx="2950210" cy="46863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>
              <a:lnSpc>
                <a:spcPts val="3300"/>
              </a:lnSpc>
              <a:tabLst>
                <a:tab pos="266700" algn="l"/>
                <a:tab pos="520700" algn="l"/>
              </a:tabLst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pt-BR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Correntes de Foucault</a:t>
            </a:r>
            <a:endParaRPr lang="en-US" altLang="zh-CN" sz="2400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Espaço Reservado para Conteúdo 8"/>
          <p:cNvPicPr>
            <a:picLocks noGrp="1" noChangeAspect="1"/>
          </p:cNvPicPr>
          <p:nvPr>
            <p:ph sz="half" idx="2"/>
          </p:nvPr>
        </p:nvPicPr>
        <p:blipFill>
          <a:blip r:embed="rId7"/>
          <a:stretch>
            <a:fillRect/>
          </a:stretch>
        </p:blipFill>
        <p:spPr>
          <a:xfrm>
            <a:off x="547370" y="3052445"/>
            <a:ext cx="4808220" cy="2991485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99430" y="3051810"/>
            <a:ext cx="3954780" cy="2991485"/>
          </a:xfrm>
          <a:prstGeom prst="rect">
            <a:avLst/>
          </a:prstGeom>
        </p:spPr>
      </p:pic>
      <p:pic>
        <p:nvPicPr>
          <p:cNvPr id="5" name="Á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344"/>
    </mc:Choice>
    <mc:Fallback xmlns="">
      <p:transition spd="slow" advTm="1133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Conteúdo 6"/>
          <p:cNvPicPr>
            <a:picLocks noGrp="1" noChangeAspect="1"/>
          </p:cNvPicPr>
          <p:nvPr>
            <p:ph sz="half" idx="1"/>
          </p:nvPr>
        </p:nvPicPr>
        <p:blipFill>
          <a:blip r:embed="rId6"/>
          <a:stretch>
            <a:fillRect/>
          </a:stretch>
        </p:blipFill>
        <p:spPr>
          <a:xfrm>
            <a:off x="457200" y="157480"/>
            <a:ext cx="9986645" cy="689737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579438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Operação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à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Vazio</a:t>
            </a:r>
            <a:r>
              <a:rPr lang="pt-BR" alt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-P</a:t>
            </a:r>
            <a:r>
              <a:rPr lang="pt-BR" alt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erdas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041400" y="2260600"/>
            <a:ext cx="1469390" cy="46863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>
              <a:lnSpc>
                <a:spcPts val="3300"/>
              </a:lnSpc>
              <a:tabLst>
                <a:tab pos="266700" algn="l"/>
                <a:tab pos="520700" algn="l"/>
              </a:tabLst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pt-BR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Histerese </a:t>
            </a:r>
            <a:endParaRPr lang="en-US" altLang="zh-CN" sz="2400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sz="half" idx="2"/>
          </p:nvPr>
        </p:nvPicPr>
        <p:blipFill>
          <a:blip r:embed="rId7"/>
          <a:stretch>
            <a:fillRect/>
          </a:stretch>
        </p:blipFill>
        <p:spPr>
          <a:xfrm>
            <a:off x="868680" y="2728595"/>
            <a:ext cx="3840480" cy="319468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6175" y="2184400"/>
            <a:ext cx="4964430" cy="4385945"/>
          </a:xfrm>
          <a:prstGeom prst="rect">
            <a:avLst/>
          </a:prstGeom>
        </p:spPr>
      </p:pic>
      <p:pic>
        <p:nvPicPr>
          <p:cNvPr id="5" name="Á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719"/>
    </mc:Choice>
    <mc:Fallback xmlns="">
      <p:transition spd="slow" advTm="1077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245" y="431800"/>
            <a:ext cx="9820275" cy="6781800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762000" y="431800"/>
            <a:ext cx="9300210" cy="177673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292100" algn="l"/>
                <a:tab pos="558800" algn="l"/>
                <a:tab pos="9131300" algn="l"/>
              </a:tabLst>
            </a:pPr>
            <a:r>
              <a:rPr lang="en-US" altLang="zh-CN" dirty="0" smtClean="0"/>
              <a:t>			</a:t>
            </a: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 algn="ctr">
              <a:lnSpc>
                <a:spcPts val="3700"/>
              </a:lnSpc>
              <a:tabLst>
                <a:tab pos="292100" algn="l"/>
                <a:tab pos="558800" algn="l"/>
                <a:tab pos="91313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 </a:t>
            </a:r>
            <a:r>
              <a:rPr lang="pt-BR" altLang="en-US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 </a:t>
            </a:r>
          </a:p>
          <a:p>
            <a:pPr algn="ctr">
              <a:lnSpc>
                <a:spcPts val="3700"/>
              </a:lnSpc>
              <a:tabLst>
                <a:tab pos="292100" algn="l"/>
                <a:tab pos="558800" algn="l"/>
                <a:tab pos="9131300" algn="l"/>
              </a:tabLst>
            </a:pPr>
            <a:r>
              <a:rPr lang="pt-BR" altLang="en-US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Perdas</a:t>
            </a:r>
            <a:endParaRPr lang="en-US" altLang="zh-CN" sz="3205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sz="2400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Objeto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195320" y="2208213"/>
          <a:ext cx="5187950" cy="998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3" r:id="rId7" imgW="1320165" imgH="254000" progId="Equation.KSEE3">
                  <p:embed/>
                </p:oleObj>
              </mc:Choice>
              <mc:Fallback>
                <p:oleObj r:id="rId7" imgW="1320165" imgH="254000" progId="Equation.KSEE3">
                  <p:embed/>
                  <p:pic>
                    <p:nvPicPr>
                      <p:cNvPr id="0" name="Imagem 307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195320" y="2208213"/>
                        <a:ext cx="5187950" cy="9988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1"/>
          <p:cNvSpPr txBox="1"/>
          <p:nvPr/>
        </p:nvSpPr>
        <p:spPr>
          <a:xfrm>
            <a:off x="3441700" y="3322320"/>
            <a:ext cx="4068445" cy="175133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292100" algn="l"/>
                <a:tab pos="558800" algn="l"/>
                <a:tab pos="9131300" algn="l"/>
              </a:tabLst>
            </a:pPr>
            <a:r>
              <a:rPr lang="en-US" altLang="zh-CN" dirty="0" smtClean="0"/>
              <a:t>	</a:t>
            </a:r>
            <a:endParaRPr lang="en-US" altLang="zh-CN" sz="2400" dirty="0" smtClean="0"/>
          </a:p>
          <a:p>
            <a:pPr>
              <a:lnSpc>
                <a:spcPts val="1100"/>
              </a:lnSpc>
              <a:tabLst>
                <a:tab pos="292100" algn="l"/>
                <a:tab pos="558800" algn="l"/>
                <a:tab pos="9131300" algn="l"/>
              </a:tabLst>
            </a:pPr>
            <a:r>
              <a:rPr lang="pt-BR" altLang="en-US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pt-BR" altLang="en-US" sz="2400" baseline="-25000" dirty="0" smtClean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altLang="en-US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potencia no secundário</a:t>
            </a:r>
          </a:p>
          <a:p>
            <a:pPr>
              <a:lnSpc>
                <a:spcPts val="1100"/>
              </a:lnSpc>
              <a:tabLst>
                <a:tab pos="292100" algn="l"/>
                <a:tab pos="558800" algn="l"/>
                <a:tab pos="9131300" algn="l"/>
              </a:tabLst>
            </a:pPr>
            <a:endParaRPr lang="pt-BR" altLang="en-US" sz="24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endParaRPr lang="en-US" altLang="zh-CN" sz="24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r>
              <a:rPr lang="pt-BR" altLang="en-US" sz="2400" dirty="0" smtClean="0"/>
              <a:t>P</a:t>
            </a:r>
            <a:r>
              <a:rPr lang="pt-BR" altLang="en-US" sz="2400" baseline="-25000" dirty="0" smtClean="0">
                <a:solidFill>
                  <a:schemeClr val="tx1"/>
                </a:solidFill>
                <a:uFillTx/>
              </a:rPr>
              <a:t>1</a:t>
            </a:r>
            <a:r>
              <a:rPr lang="pt-BR" altLang="en-US" sz="2400" dirty="0" smtClean="0"/>
              <a:t>   potencia no primário</a:t>
            </a:r>
          </a:p>
          <a:p>
            <a:pPr>
              <a:lnSpc>
                <a:spcPts val="1000"/>
              </a:lnSpc>
            </a:pPr>
            <a:endParaRPr lang="pt-BR" altLang="en-US" sz="2400" dirty="0" smtClean="0"/>
          </a:p>
          <a:p>
            <a:pPr>
              <a:lnSpc>
                <a:spcPts val="1000"/>
              </a:lnSpc>
            </a:pPr>
            <a:endParaRPr lang="pt-BR" altLang="en-US" sz="2400" dirty="0" smtClean="0"/>
          </a:p>
          <a:p>
            <a:pPr>
              <a:lnSpc>
                <a:spcPts val="1000"/>
              </a:lnSpc>
            </a:pPr>
            <a:r>
              <a:rPr lang="pt-BR" altLang="en-US" sz="2400" dirty="0" smtClean="0"/>
              <a:t>P</a:t>
            </a:r>
            <a:r>
              <a:rPr lang="pt-BR" altLang="en-US" sz="2400" baseline="-25000" dirty="0" smtClean="0">
                <a:solidFill>
                  <a:schemeClr val="tx1"/>
                </a:solidFill>
                <a:uFillTx/>
              </a:rPr>
              <a:t>co</a:t>
            </a:r>
            <a:r>
              <a:rPr lang="pt-BR" altLang="en-US" sz="2400" dirty="0" smtClean="0"/>
              <a:t>  perdas no cobre</a:t>
            </a:r>
          </a:p>
          <a:p>
            <a:pPr>
              <a:lnSpc>
                <a:spcPts val="1000"/>
              </a:lnSpc>
            </a:pPr>
            <a:endParaRPr lang="pt-BR" altLang="en-US" sz="2400" dirty="0" smtClean="0"/>
          </a:p>
          <a:p>
            <a:pPr>
              <a:lnSpc>
                <a:spcPts val="1000"/>
              </a:lnSpc>
            </a:pPr>
            <a:endParaRPr lang="pt-BR" altLang="en-US" sz="2400" dirty="0" smtClean="0"/>
          </a:p>
          <a:p>
            <a:pPr>
              <a:lnSpc>
                <a:spcPts val="1000"/>
              </a:lnSpc>
            </a:pPr>
            <a:r>
              <a:rPr lang="pt-BR" altLang="en-US" sz="2400" dirty="0" smtClean="0"/>
              <a:t>P</a:t>
            </a:r>
            <a:r>
              <a:rPr lang="pt-BR" altLang="en-US" sz="2400" baseline="-25000" dirty="0" smtClean="0">
                <a:solidFill>
                  <a:schemeClr val="tx1"/>
                </a:solidFill>
                <a:uFillTx/>
              </a:rPr>
              <a:t>fe</a:t>
            </a:r>
            <a:r>
              <a:rPr lang="pt-BR" altLang="en-US" sz="2400" dirty="0" smtClean="0"/>
              <a:t>  perdas no ferrro</a:t>
            </a:r>
            <a:endParaRPr lang="en-US" altLang="zh-CN" sz="2400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sz="2400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to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559147"/>
              </p:ext>
            </p:extLst>
          </p:nvPr>
        </p:nvGraphicFramePr>
        <p:xfrm>
          <a:off x="3467265" y="5149850"/>
          <a:ext cx="2313305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4" r:id="rId9" imgW="838200" imgH="292100" progId="Equation.KSEE3">
                  <p:embed/>
                </p:oleObj>
              </mc:Choice>
              <mc:Fallback>
                <p:oleObj r:id="rId9" imgW="838200" imgH="292100" progId="Equation.KSEE3">
                  <p:embed/>
                  <p:pic>
                    <p:nvPicPr>
                      <p:cNvPr id="0" name="Imagem 307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467265" y="5149850"/>
                        <a:ext cx="2313305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Áudio 10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580"/>
    </mc:Choice>
    <mc:Fallback xmlns="">
      <p:transition spd="slow" advTm="445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946285" y="1514856"/>
            <a:ext cx="9110469" cy="839724"/>
          </a:xfrm>
          <a:custGeom>
            <a:avLst/>
            <a:gdLst>
              <a:gd name="connsiteX0" fmla="*/ 70103 w 9110469"/>
              <a:gd name="connsiteY0" fmla="*/ 0 h 839724"/>
              <a:gd name="connsiteX1" fmla="*/ 9110469 w 9110469"/>
              <a:gd name="connsiteY1" fmla="*/ 0 h 839724"/>
              <a:gd name="connsiteX2" fmla="*/ 9110469 w 9110469"/>
              <a:gd name="connsiteY2" fmla="*/ 769620 h 839724"/>
              <a:gd name="connsiteX3" fmla="*/ 9110469 w 9110469"/>
              <a:gd name="connsiteY3" fmla="*/ 769620 h 839724"/>
              <a:gd name="connsiteX4" fmla="*/ 9040364 w 9110469"/>
              <a:gd name="connsiteY4" fmla="*/ 839724 h 839724"/>
              <a:gd name="connsiteX5" fmla="*/ 9040364 w 9110469"/>
              <a:gd name="connsiteY5" fmla="*/ 839724 h 839724"/>
              <a:gd name="connsiteX6" fmla="*/ 0 w 9110469"/>
              <a:gd name="connsiteY6" fmla="*/ 839724 h 839724"/>
              <a:gd name="connsiteX7" fmla="*/ 0 w 9110469"/>
              <a:gd name="connsiteY7" fmla="*/ 70103 h 839724"/>
              <a:gd name="connsiteX8" fmla="*/ 0 w 9110469"/>
              <a:gd name="connsiteY8" fmla="*/ 70103 h 839724"/>
              <a:gd name="connsiteX9" fmla="*/ 70103 w 9110469"/>
              <a:gd name="connsiteY9" fmla="*/ 0 h 839724"/>
              <a:gd name="connsiteX10" fmla="*/ 70103 w 9110469"/>
              <a:gd name="connsiteY10" fmla="*/ 0 h 8397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9110469" h="839724">
                <a:moveTo>
                  <a:pt x="70103" y="0"/>
                </a:moveTo>
                <a:lnTo>
                  <a:pt x="9110469" y="0"/>
                </a:lnTo>
                <a:lnTo>
                  <a:pt x="9110469" y="769620"/>
                </a:lnTo>
                <a:lnTo>
                  <a:pt x="9110469" y="769620"/>
                </a:lnTo>
                <a:cubicBezTo>
                  <a:pt x="9110469" y="809243"/>
                  <a:pt x="9079988" y="839724"/>
                  <a:pt x="9040364" y="839724"/>
                </a:cubicBezTo>
                <a:lnTo>
                  <a:pt x="9040364" y="839724"/>
                </a:lnTo>
                <a:lnTo>
                  <a:pt x="0" y="839724"/>
                </a:lnTo>
                <a:lnTo>
                  <a:pt x="0" y="70103"/>
                </a:lnTo>
                <a:lnTo>
                  <a:pt x="0" y="70103"/>
                </a:lnTo>
                <a:cubicBezTo>
                  <a:pt x="0" y="32003"/>
                  <a:pt x="30480" y="0"/>
                  <a:pt x="70103" y="0"/>
                </a:cubicBezTo>
                <a:lnTo>
                  <a:pt x="70103" y="0"/>
                </a:lnTo>
              </a:path>
            </a:pathLst>
          </a:custGeom>
          <a:solidFill>
            <a:srgbClr val="D9DBC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Freeform 3"/>
          <p:cNvSpPr/>
          <p:nvPr/>
        </p:nvSpPr>
        <p:spPr>
          <a:xfrm>
            <a:off x="393073" y="3777996"/>
            <a:ext cx="9905998" cy="3428999"/>
          </a:xfrm>
          <a:custGeom>
            <a:avLst/>
            <a:gdLst>
              <a:gd name="connsiteX0" fmla="*/ 0 w 9905998"/>
              <a:gd name="connsiteY0" fmla="*/ 0 h 3428999"/>
              <a:gd name="connsiteX1" fmla="*/ 9905998 w 9905998"/>
              <a:gd name="connsiteY1" fmla="*/ 0 h 3428999"/>
              <a:gd name="connsiteX2" fmla="*/ 9905998 w 9905998"/>
              <a:gd name="connsiteY2" fmla="*/ 3428999 h 3428999"/>
              <a:gd name="connsiteX3" fmla="*/ 0 w 9905998"/>
              <a:gd name="connsiteY3" fmla="*/ 3428999 h 3428999"/>
              <a:gd name="connsiteX4" fmla="*/ 0 w 9905998"/>
              <a:gd name="connsiteY4" fmla="*/ 0 h 34289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05998" h="3428999">
                <a:moveTo>
                  <a:pt x="0" y="0"/>
                </a:moveTo>
                <a:lnTo>
                  <a:pt x="9905998" y="0"/>
                </a:lnTo>
                <a:lnTo>
                  <a:pt x="9905998" y="3428999"/>
                </a:lnTo>
                <a:lnTo>
                  <a:pt x="0" y="3428999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342900"/>
            <a:ext cx="9944100" cy="6870700"/>
          </a:xfrm>
          <a:prstGeom prst="rect">
            <a:avLst/>
          </a:prstGeom>
          <a:noFill/>
        </p:spPr>
      </p:pic>
      <p:sp>
        <p:nvSpPr>
          <p:cNvPr id="3" name="TextBox 1"/>
          <p:cNvSpPr txBox="1"/>
          <p:nvPr/>
        </p:nvSpPr>
        <p:spPr>
          <a:xfrm>
            <a:off x="762000" y="431800"/>
            <a:ext cx="9296400" cy="1917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292100" algn="l"/>
                <a:tab pos="558800" algn="l"/>
                <a:tab pos="9131300" algn="l"/>
              </a:tabLst>
            </a:pPr>
            <a:r>
              <a:rPr lang="en-US" altLang="zh-CN" dirty="0" smtClean="0"/>
              <a:t>			</a:t>
            </a: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700"/>
              </a:lnSpc>
              <a:tabLst>
                <a:tab pos="292100" algn="l"/>
                <a:tab pos="558800" algn="l"/>
                <a:tab pos="91313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Reatâncias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292100" algn="l"/>
                <a:tab pos="558800" algn="l"/>
                <a:tab pos="91313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desenho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abaixo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ilustra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distribuições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básicas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fluxo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</a:p>
          <a:p>
            <a:pPr>
              <a:lnSpc>
                <a:spcPts val="2800"/>
              </a:lnSpc>
              <a:tabLst>
                <a:tab pos="292100" algn="l"/>
                <a:tab pos="558800" algn="l"/>
                <a:tab pos="9131300" algn="l"/>
              </a:tabLst>
            </a:pPr>
            <a:r>
              <a:rPr lang="en-US" altLang="zh-CN" dirty="0" smtClean="0"/>
              <a:t>		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transformador.</a:t>
            </a:r>
          </a:p>
        </p:txBody>
      </p:sp>
      <p:pic>
        <p:nvPicPr>
          <p:cNvPr id="5" name="Á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389"/>
    </mc:Choice>
    <mc:Fallback xmlns="">
      <p:transition spd="slow" advTm="323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946285" y="1514856"/>
            <a:ext cx="9110469" cy="839724"/>
          </a:xfrm>
          <a:custGeom>
            <a:avLst/>
            <a:gdLst>
              <a:gd name="connsiteX0" fmla="*/ 70103 w 9110469"/>
              <a:gd name="connsiteY0" fmla="*/ 0 h 839724"/>
              <a:gd name="connsiteX1" fmla="*/ 9110469 w 9110469"/>
              <a:gd name="connsiteY1" fmla="*/ 0 h 839724"/>
              <a:gd name="connsiteX2" fmla="*/ 9110469 w 9110469"/>
              <a:gd name="connsiteY2" fmla="*/ 769620 h 839724"/>
              <a:gd name="connsiteX3" fmla="*/ 9110469 w 9110469"/>
              <a:gd name="connsiteY3" fmla="*/ 769620 h 839724"/>
              <a:gd name="connsiteX4" fmla="*/ 9040364 w 9110469"/>
              <a:gd name="connsiteY4" fmla="*/ 839724 h 839724"/>
              <a:gd name="connsiteX5" fmla="*/ 9040364 w 9110469"/>
              <a:gd name="connsiteY5" fmla="*/ 839724 h 839724"/>
              <a:gd name="connsiteX6" fmla="*/ 0 w 9110469"/>
              <a:gd name="connsiteY6" fmla="*/ 839724 h 839724"/>
              <a:gd name="connsiteX7" fmla="*/ 0 w 9110469"/>
              <a:gd name="connsiteY7" fmla="*/ 70103 h 839724"/>
              <a:gd name="connsiteX8" fmla="*/ 0 w 9110469"/>
              <a:gd name="connsiteY8" fmla="*/ 70103 h 839724"/>
              <a:gd name="connsiteX9" fmla="*/ 70103 w 9110469"/>
              <a:gd name="connsiteY9" fmla="*/ 0 h 839724"/>
              <a:gd name="connsiteX10" fmla="*/ 70103 w 9110469"/>
              <a:gd name="connsiteY10" fmla="*/ 0 h 8397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9110469" h="839724">
                <a:moveTo>
                  <a:pt x="70103" y="0"/>
                </a:moveTo>
                <a:lnTo>
                  <a:pt x="9110469" y="0"/>
                </a:lnTo>
                <a:lnTo>
                  <a:pt x="9110469" y="769620"/>
                </a:lnTo>
                <a:lnTo>
                  <a:pt x="9110469" y="769620"/>
                </a:lnTo>
                <a:cubicBezTo>
                  <a:pt x="9110469" y="809243"/>
                  <a:pt x="9079988" y="839724"/>
                  <a:pt x="9040364" y="839724"/>
                </a:cubicBezTo>
                <a:lnTo>
                  <a:pt x="9040364" y="839724"/>
                </a:lnTo>
                <a:lnTo>
                  <a:pt x="0" y="839724"/>
                </a:lnTo>
                <a:lnTo>
                  <a:pt x="0" y="70103"/>
                </a:lnTo>
                <a:lnTo>
                  <a:pt x="0" y="70103"/>
                </a:lnTo>
                <a:cubicBezTo>
                  <a:pt x="0" y="32003"/>
                  <a:pt x="30480" y="0"/>
                  <a:pt x="70103" y="0"/>
                </a:cubicBezTo>
                <a:lnTo>
                  <a:pt x="70103" y="0"/>
                </a:lnTo>
              </a:path>
            </a:pathLst>
          </a:custGeom>
          <a:solidFill>
            <a:srgbClr val="D9DBC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Freeform 3"/>
          <p:cNvSpPr/>
          <p:nvPr/>
        </p:nvSpPr>
        <p:spPr>
          <a:xfrm>
            <a:off x="393073" y="3777996"/>
            <a:ext cx="9905998" cy="3428999"/>
          </a:xfrm>
          <a:custGeom>
            <a:avLst/>
            <a:gdLst>
              <a:gd name="connsiteX0" fmla="*/ 0 w 9905998"/>
              <a:gd name="connsiteY0" fmla="*/ 0 h 3428999"/>
              <a:gd name="connsiteX1" fmla="*/ 9905998 w 9905998"/>
              <a:gd name="connsiteY1" fmla="*/ 0 h 3428999"/>
              <a:gd name="connsiteX2" fmla="*/ 9905998 w 9905998"/>
              <a:gd name="connsiteY2" fmla="*/ 3428999 h 3428999"/>
              <a:gd name="connsiteX3" fmla="*/ 0 w 9905998"/>
              <a:gd name="connsiteY3" fmla="*/ 3428999 h 3428999"/>
              <a:gd name="connsiteX4" fmla="*/ 0 w 9905998"/>
              <a:gd name="connsiteY4" fmla="*/ 0 h 34289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05998" h="3428999">
                <a:moveTo>
                  <a:pt x="0" y="0"/>
                </a:moveTo>
                <a:lnTo>
                  <a:pt x="9905998" y="0"/>
                </a:lnTo>
                <a:lnTo>
                  <a:pt x="9905998" y="3428999"/>
                </a:lnTo>
                <a:lnTo>
                  <a:pt x="0" y="3428999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"/>
          <p:cNvSpPr txBox="1"/>
          <p:nvPr/>
        </p:nvSpPr>
        <p:spPr>
          <a:xfrm>
            <a:off x="762000" y="431800"/>
            <a:ext cx="9390391" cy="159787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292100" algn="l"/>
                <a:tab pos="558800" algn="l"/>
                <a:tab pos="9131300" algn="l"/>
              </a:tabLst>
            </a:pPr>
            <a:r>
              <a:rPr lang="en-US" altLang="zh-CN" dirty="0" smtClean="0"/>
              <a:t>			</a:t>
            </a: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700"/>
              </a:lnSpc>
              <a:tabLst>
                <a:tab pos="292100" algn="l"/>
                <a:tab pos="558800" algn="l"/>
                <a:tab pos="91313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Reatâncias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292100" algn="l"/>
                <a:tab pos="558800" algn="l"/>
                <a:tab pos="91313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 </a:t>
            </a:r>
            <a:r>
              <a:rPr lang="en-US" altLang="zh-CN" sz="2400" dirty="0" err="1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real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2546927" y="2559050"/>
            <a:ext cx="5232400" cy="2146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resistência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primário</a:t>
            </a:r>
          </a:p>
          <a:p>
            <a:pPr>
              <a:lnSpc>
                <a:spcPts val="2800"/>
              </a:lnSpc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l1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reatância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dispersão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primário</a:t>
            </a:r>
          </a:p>
          <a:p>
            <a:pPr>
              <a:lnSpc>
                <a:spcPts val="2800"/>
              </a:lnSpc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resistência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secundário</a:t>
            </a:r>
          </a:p>
          <a:p>
            <a:pPr>
              <a:lnSpc>
                <a:spcPts val="2800"/>
              </a:lnSpc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l2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reatância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dispersão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secundário</a:t>
            </a:r>
          </a:p>
          <a:p>
            <a:pPr>
              <a:lnSpc>
                <a:spcPts val="2800"/>
              </a:lnSpc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resistência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perdas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ferro</a:t>
            </a:r>
          </a:p>
          <a:p>
            <a:pPr>
              <a:lnSpc>
                <a:spcPts val="2800"/>
              </a:lnSpc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reatância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mútua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387" y="4768850"/>
            <a:ext cx="7896225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Áudio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20"/>
    </mc:Choice>
    <mc:Fallback xmlns="">
      <p:transition spd="slow" advTm="700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" y="344488"/>
            <a:ext cx="99441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reeform 3"/>
          <p:cNvSpPr/>
          <p:nvPr/>
        </p:nvSpPr>
        <p:spPr>
          <a:xfrm>
            <a:off x="964573" y="1734312"/>
            <a:ext cx="9111993" cy="1132332"/>
          </a:xfrm>
          <a:custGeom>
            <a:avLst/>
            <a:gdLst>
              <a:gd name="connsiteX0" fmla="*/ 94487 w 9111993"/>
              <a:gd name="connsiteY0" fmla="*/ 0 h 1132332"/>
              <a:gd name="connsiteX1" fmla="*/ 9111993 w 9111993"/>
              <a:gd name="connsiteY1" fmla="*/ 0 h 1132332"/>
              <a:gd name="connsiteX2" fmla="*/ 9111993 w 9111993"/>
              <a:gd name="connsiteY2" fmla="*/ 1037844 h 1132332"/>
              <a:gd name="connsiteX3" fmla="*/ 9111993 w 9111993"/>
              <a:gd name="connsiteY3" fmla="*/ 1037844 h 1132332"/>
              <a:gd name="connsiteX4" fmla="*/ 9017505 w 9111993"/>
              <a:gd name="connsiteY4" fmla="*/ 1132332 h 1132332"/>
              <a:gd name="connsiteX5" fmla="*/ 9017505 w 9111993"/>
              <a:gd name="connsiteY5" fmla="*/ 1132332 h 1132332"/>
              <a:gd name="connsiteX6" fmla="*/ 0 w 9111993"/>
              <a:gd name="connsiteY6" fmla="*/ 1132332 h 1132332"/>
              <a:gd name="connsiteX7" fmla="*/ 0 w 9111993"/>
              <a:gd name="connsiteY7" fmla="*/ 92963 h 1132332"/>
              <a:gd name="connsiteX8" fmla="*/ 0 w 9111993"/>
              <a:gd name="connsiteY8" fmla="*/ 92963 h 1132332"/>
              <a:gd name="connsiteX9" fmla="*/ 94487 w 9111993"/>
              <a:gd name="connsiteY9" fmla="*/ 0 h 1132332"/>
              <a:gd name="connsiteX10" fmla="*/ 94487 w 9111993"/>
              <a:gd name="connsiteY10" fmla="*/ 0 h 11323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9111993" h="1132332">
                <a:moveTo>
                  <a:pt x="94487" y="0"/>
                </a:moveTo>
                <a:lnTo>
                  <a:pt x="9111993" y="0"/>
                </a:lnTo>
                <a:lnTo>
                  <a:pt x="9111993" y="1037844"/>
                </a:lnTo>
                <a:lnTo>
                  <a:pt x="9111993" y="1037844"/>
                </a:lnTo>
                <a:cubicBezTo>
                  <a:pt x="9111993" y="1089660"/>
                  <a:pt x="9069321" y="1132332"/>
                  <a:pt x="9017505" y="1132332"/>
                </a:cubicBezTo>
                <a:lnTo>
                  <a:pt x="9017505" y="1132332"/>
                </a:lnTo>
                <a:lnTo>
                  <a:pt x="0" y="1132332"/>
                </a:lnTo>
                <a:lnTo>
                  <a:pt x="0" y="92963"/>
                </a:lnTo>
                <a:lnTo>
                  <a:pt x="0" y="92963"/>
                </a:lnTo>
                <a:cubicBezTo>
                  <a:pt x="0" y="41147"/>
                  <a:pt x="42672" y="0"/>
                  <a:pt x="94487" y="0"/>
                </a:cubicBezTo>
                <a:lnTo>
                  <a:pt x="94487" y="0"/>
                </a:lnTo>
              </a:path>
            </a:pathLst>
          </a:custGeom>
          <a:solidFill>
            <a:srgbClr val="D9DBC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"/>
          <p:cNvSpPr txBox="1"/>
          <p:nvPr/>
        </p:nvSpPr>
        <p:spPr>
          <a:xfrm>
            <a:off x="762000" y="393700"/>
            <a:ext cx="9296400" cy="863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9131300" algn="l"/>
              </a:tabLst>
            </a:pPr>
            <a:r>
              <a:rPr lang="en-US" altLang="zh-CN" dirty="0" smtClean="0"/>
              <a:t>	</a:t>
            </a: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700"/>
              </a:lnSpc>
              <a:tabLst>
                <a:tab pos="91313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Reatâncias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079500" y="2032000"/>
            <a:ext cx="8394700" cy="647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                <a:tab pos="266700" algn="l"/>
              </a:tabLst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Normalmente,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elimina-se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ideal,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referindo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</a:p>
          <a:p>
            <a:pPr>
              <a:lnSpc>
                <a:spcPts val="28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grandezas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secundário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primário.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575" y="3321050"/>
            <a:ext cx="7715250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Áudio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810"/>
    </mc:Choice>
    <mc:Fallback xmlns="">
      <p:transition spd="slow" advTm="328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93073" y="3777996"/>
            <a:ext cx="9905998" cy="3428999"/>
          </a:xfrm>
          <a:custGeom>
            <a:avLst/>
            <a:gdLst>
              <a:gd name="connsiteX0" fmla="*/ 0 w 9905998"/>
              <a:gd name="connsiteY0" fmla="*/ 0 h 3428999"/>
              <a:gd name="connsiteX1" fmla="*/ 9905998 w 9905998"/>
              <a:gd name="connsiteY1" fmla="*/ 0 h 3428999"/>
              <a:gd name="connsiteX2" fmla="*/ 9905998 w 9905998"/>
              <a:gd name="connsiteY2" fmla="*/ 3428999 h 3428999"/>
              <a:gd name="connsiteX3" fmla="*/ 0 w 9905998"/>
              <a:gd name="connsiteY3" fmla="*/ 3428999 h 3428999"/>
              <a:gd name="connsiteX4" fmla="*/ 0 w 9905998"/>
              <a:gd name="connsiteY4" fmla="*/ 0 h 34289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05998" h="3428999">
                <a:moveTo>
                  <a:pt x="0" y="0"/>
                </a:moveTo>
                <a:lnTo>
                  <a:pt x="9905998" y="0"/>
                </a:lnTo>
                <a:lnTo>
                  <a:pt x="9905998" y="3428999"/>
                </a:lnTo>
                <a:lnTo>
                  <a:pt x="0" y="3428999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" y="342900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762000" y="393700"/>
            <a:ext cx="9296400" cy="863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9131300" algn="l"/>
              </a:tabLst>
            </a:pPr>
            <a:r>
              <a:rPr lang="en-US" altLang="zh-CN" dirty="0" smtClean="0"/>
              <a:t>	</a:t>
            </a: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700"/>
              </a:lnSpc>
              <a:tabLst>
                <a:tab pos="91313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Reatâncias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028700" y="3035300"/>
            <a:ext cx="8102600" cy="1346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000"/>
              </a:lnSpc>
              <a:tabLst>
                <a:tab pos="266700" algn="l"/>
              </a:tabLst>
            </a:pPr>
            <a:r>
              <a:rPr lang="en-US" altLang="zh-CN" sz="32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determinado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transformador,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</a:p>
          <a:p>
            <a:pPr>
              <a:lnSpc>
                <a:spcPts val="38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32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obter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parâmetros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elétrico</a:t>
            </a:r>
          </a:p>
          <a:p>
            <a:pPr>
              <a:lnSpc>
                <a:spcPts val="38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32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equivalente?</a:t>
            </a:r>
          </a:p>
        </p:txBody>
      </p:sp>
      <p:pic>
        <p:nvPicPr>
          <p:cNvPr id="3" name="Á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93"/>
    </mc:Choice>
    <mc:Fallback xmlns="">
      <p:transition spd="slow" advTm="110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half" idx="1"/>
          </p:nvPr>
        </p:nvPicPr>
        <p:blipFill>
          <a:blip r:embed="rId7"/>
          <a:stretch>
            <a:fillRect/>
          </a:stretch>
        </p:blipFill>
        <p:spPr>
          <a:xfrm>
            <a:off x="317501" y="273051"/>
            <a:ext cx="9979818" cy="6892393"/>
          </a:xfrm>
          <a:prstGeom prst="rect">
            <a:avLst/>
          </a:prstGeom>
        </p:spPr>
      </p:pic>
      <p:graphicFrame>
        <p:nvGraphicFramePr>
          <p:cNvPr id="5" name="Espaço Reservado para Conteúdo 4">
            <a:hlinkClick r:id="" action="ppaction://ole?verb=0"/>
          </p:cNvPr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4559319"/>
              </p:ext>
            </p:extLst>
          </p:nvPr>
        </p:nvGraphicFramePr>
        <p:xfrm>
          <a:off x="2984500" y="2178050"/>
          <a:ext cx="5327403" cy="12579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3" r:id="rId8" imgW="914400" imgH="215900" progId="Equation.KSEE3">
                  <p:embed/>
                </p:oleObj>
              </mc:Choice>
              <mc:Fallback>
                <p:oleObj r:id="rId8" imgW="914400" imgH="215900" progId="Equation.KSEE3">
                  <p:embed/>
                  <p:pic>
                    <p:nvPicPr>
                      <p:cNvPr id="0" name="Imagem 4096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984500" y="2178050"/>
                        <a:ext cx="5327403" cy="12579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2938167"/>
              </p:ext>
            </p:extLst>
          </p:nvPr>
        </p:nvGraphicFramePr>
        <p:xfrm>
          <a:off x="4432300" y="3854449"/>
          <a:ext cx="2133600" cy="164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4" r:id="rId10" imgW="660400" imgH="508000" progId="Equation.KSEE3">
                  <p:embed/>
                </p:oleObj>
              </mc:Choice>
              <mc:Fallback>
                <p:oleObj r:id="rId10" imgW="660400" imgH="508000" progId="Equation.KSEE3">
                  <p:embed/>
                  <p:pic>
                    <p:nvPicPr>
                      <p:cNvPr id="0" name="Imagem 4096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432300" y="3854449"/>
                        <a:ext cx="2133600" cy="1641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ítulo 1"/>
          <p:cNvSpPr txBox="1">
            <a:spLocks/>
          </p:cNvSpPr>
          <p:nvPr/>
        </p:nvSpPr>
        <p:spPr>
          <a:xfrm>
            <a:off x="1536700" y="46219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Perdas</a:t>
            </a:r>
            <a:r>
              <a:rPr lang="en-US" altLang="zh-CN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nosTransformadores</a:t>
            </a:r>
            <a:endParaRPr lang="pt-BR" altLang="en-US" dirty="0"/>
          </a:p>
        </p:txBody>
      </p:sp>
      <p:pic>
        <p:nvPicPr>
          <p:cNvPr id="14" name="Áudio 1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411"/>
    </mc:Choice>
    <mc:Fallback>
      <p:transition spd="slow" advTm="464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/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556260" y="239395"/>
            <a:ext cx="9580880" cy="66167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>
                <a:sym typeface="+mn-ea"/>
              </a:rPr>
              <a:t>	</a:t>
            </a:r>
            <a:r>
              <a:rPr lang="en-US" altLang="zh-CN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Ensaios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em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Transformadores</a:t>
            </a:r>
            <a:endParaRPr lang="pt-BR" altLang="en-US" dirty="0"/>
          </a:p>
        </p:txBody>
      </p:sp>
      <p:sp>
        <p:nvSpPr>
          <p:cNvPr id="6" name="TextBox 1"/>
          <p:cNvSpPr txBox="1"/>
          <p:nvPr/>
        </p:nvSpPr>
        <p:spPr>
          <a:xfrm>
            <a:off x="1985010" y="2784475"/>
            <a:ext cx="6508115" cy="345694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139700" algn="l"/>
                <a:tab pos="736600" algn="l"/>
              </a:tabLst>
            </a:pPr>
            <a:r>
              <a:rPr lang="en-US" altLang="zh-CN" dirty="0" smtClean="0"/>
              <a:t>		</a:t>
            </a:r>
          </a:p>
          <a:p>
            <a:pPr>
              <a:lnSpc>
                <a:spcPts val="2000"/>
              </a:lnSpc>
              <a:tabLst>
                <a:tab pos="139700" algn="l"/>
                <a:tab pos="7366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ensaio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curto-circuito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é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usado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139700" algn="l"/>
                <a:tab pos="7366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para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obter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impedância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100"/>
              </a:lnSpc>
              <a:tabLst>
                <a:tab pos="139700" algn="l"/>
                <a:tab pos="7366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equivalente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série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R</a:t>
            </a:r>
            <a:r>
              <a:rPr lang="en-US" altLang="zh-CN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00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eq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+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j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X</a:t>
            </a:r>
            <a:r>
              <a:rPr lang="en-US" altLang="zh-CN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00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eq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.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O</a:t>
            </a:r>
          </a:p>
          <a:p>
            <a:pPr>
              <a:lnSpc>
                <a:spcPts val="4000"/>
              </a:lnSpc>
              <a:tabLst>
                <a:tab pos="139700" algn="l"/>
                <a:tab pos="7366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curto-circuito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é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aplicado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139700" algn="l"/>
                <a:tab pos="7366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secundário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transformador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139700" algn="l"/>
                <a:tab pos="7366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tensão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reduzida,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primário.</a:t>
            </a:r>
          </a:p>
        </p:txBody>
      </p:sp>
      <p:sp>
        <p:nvSpPr>
          <p:cNvPr id="7" name="Caixa de Texto 6"/>
          <p:cNvSpPr txBox="1"/>
          <p:nvPr/>
        </p:nvSpPr>
        <p:spPr>
          <a:xfrm>
            <a:off x="2773680" y="1684020"/>
            <a:ext cx="43491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en-US" sz="2800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  <a:sym typeface="+mn-ea"/>
              </a:rPr>
              <a:t>E</a:t>
            </a:r>
            <a:r>
              <a:rPr lang="en-US" altLang="zh-CN" sz="2800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  <a:sym typeface="+mn-ea"/>
              </a:rPr>
              <a:t>nsaio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  <a:sym typeface="+mn-ea"/>
              </a:rPr>
              <a:t>de</a:t>
            </a:r>
            <a:r>
              <a:rPr lang="en-US" altLang="zh-CN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  <a:sym typeface="+mn-ea"/>
              </a:rPr>
              <a:t>curto-circuito</a:t>
            </a:r>
            <a:endParaRPr lang="pt-BR" altLang="en-US" sz="2800" dirty="0"/>
          </a:p>
        </p:txBody>
      </p:sp>
      <p:pic>
        <p:nvPicPr>
          <p:cNvPr id="4" name="Á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136"/>
    </mc:Choice>
    <mc:Fallback>
      <p:transition spd="slow" advTm="271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045" y="245745"/>
            <a:ext cx="9914890" cy="6849745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1017786" y="1251077"/>
            <a:ext cx="8728199" cy="196850"/>
          </a:xfrm>
          <a:custGeom>
            <a:avLst/>
            <a:gdLst>
              <a:gd name="connsiteX0" fmla="*/ 79375 w 8728199"/>
              <a:gd name="connsiteY0" fmla="*/ 79375 h 196850"/>
              <a:gd name="connsiteX1" fmla="*/ 8648824 w 8728199"/>
              <a:gd name="connsiteY1" fmla="*/ 79375 h 1968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728199" h="196850">
                <a:moveTo>
                  <a:pt x="79375" y="79375"/>
                </a:moveTo>
                <a:lnTo>
                  <a:pt x="8648824" y="79375"/>
                </a:lnTo>
              </a:path>
            </a:pathLst>
          </a:custGeom>
          <a:ln w="381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1"/>
          <p:cNvSpPr txBox="1"/>
          <p:nvPr/>
        </p:nvSpPr>
        <p:spPr>
          <a:xfrm>
            <a:off x="2552700" y="635000"/>
            <a:ext cx="5809604" cy="515012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76200" algn="l"/>
                <a:tab pos="596900" algn="l"/>
              </a:tabLst>
            </a:pPr>
            <a:r>
              <a:rPr lang="en-US" altLang="zh-CN" dirty="0" smtClean="0"/>
              <a:t>		</a:t>
            </a:r>
          </a:p>
          <a:p>
            <a:pPr>
              <a:lnSpc>
                <a:spcPts val="2000"/>
              </a:lnSpc>
              <a:tabLst>
                <a:tab pos="76200" algn="l"/>
                <a:tab pos="596900" algn="l"/>
              </a:tabLst>
            </a:pP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Ensaios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400"/>
              </a:lnSpc>
              <a:tabLst>
                <a:tab pos="76200" algn="l"/>
                <a:tab pos="596900" algn="l"/>
              </a:tabLst>
            </a:pPr>
            <a:r>
              <a:rPr lang="en-US" altLang="zh-CN" dirty="0" smtClean="0"/>
              <a:t>	</a:t>
            </a:r>
          </a:p>
          <a:p>
            <a:pPr>
              <a:lnSpc>
                <a:spcPts val="3400"/>
              </a:lnSpc>
              <a:tabLst>
                <a:tab pos="76200" algn="l"/>
                <a:tab pos="596900" algn="l"/>
              </a:tabLst>
            </a:pPr>
            <a:endParaRPr lang="en-US" altLang="zh-CN" sz="3205" dirty="0" smtClean="0">
              <a:solidFill>
                <a:srgbClr val="000000"/>
              </a:solidFill>
              <a:latin typeface="Tahoma" panose="020B0604030504040204" pitchFamily="18" charset="0"/>
              <a:cs typeface="Tahoma" panose="020B0604030504040204" pitchFamily="18" charset="0"/>
            </a:endParaRPr>
          </a:p>
          <a:p>
            <a:pPr>
              <a:lnSpc>
                <a:spcPts val="3400"/>
              </a:lnSpc>
              <a:tabLst>
                <a:tab pos="76200" algn="l"/>
                <a:tab pos="5969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err="1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figuras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 </a:t>
            </a:r>
            <a:r>
              <a:rPr lang="en-US" altLang="zh-CN" sz="3205" dirty="0" err="1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seguir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 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mostram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76200" algn="l"/>
                <a:tab pos="596900" algn="l"/>
              </a:tabLst>
            </a:pPr>
            <a:r>
              <a:rPr lang="en-US" altLang="zh-CN" dirty="0" smtClean="0"/>
              <a:t>	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impedância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secundário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76200" algn="l"/>
                <a:tab pos="596900" algn="l"/>
              </a:tabLst>
            </a:pPr>
            <a:r>
              <a:rPr lang="en-US" altLang="zh-CN" dirty="0" smtClean="0"/>
              <a:t>	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transformador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referida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lado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600"/>
              </a:lnSpc>
              <a:tabLst>
                <a:tab pos="76200" algn="l"/>
                <a:tab pos="596900" algn="l"/>
              </a:tabLst>
            </a:pPr>
            <a:r>
              <a:rPr lang="en-US" altLang="zh-CN" dirty="0" smtClean="0"/>
              <a:t>	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primário,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um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curto-circuito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76200" algn="l"/>
                <a:tab pos="596900" algn="l"/>
              </a:tabLst>
            </a:pPr>
            <a:r>
              <a:rPr lang="en-US" altLang="zh-CN" dirty="0" smtClean="0"/>
              <a:t>	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aplicado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secundário.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São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76200" algn="l"/>
                <a:tab pos="596900" algn="l"/>
              </a:tabLst>
            </a:pPr>
            <a:r>
              <a:rPr lang="en-US" altLang="zh-CN" dirty="0" smtClean="0"/>
              <a:t>	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mostrados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circuitos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T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L.</a:t>
            </a:r>
          </a:p>
        </p:txBody>
      </p:sp>
      <p:pic>
        <p:nvPicPr>
          <p:cNvPr id="8" name="Á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181"/>
    </mc:Choice>
    <mc:Fallback>
      <p:transition spd="slow" advTm="241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865" y="215900"/>
            <a:ext cx="9878695" cy="6824980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932815" y="633095"/>
            <a:ext cx="8603615" cy="1636395"/>
          </a:xfrm>
          <a:custGeom>
            <a:avLst/>
            <a:gdLst>
              <a:gd name="connsiteX0" fmla="*/ 0 w 9144001"/>
              <a:gd name="connsiteY0" fmla="*/ 0 h 6858001"/>
              <a:gd name="connsiteX1" fmla="*/ 0 w 9144001"/>
              <a:gd name="connsiteY1" fmla="*/ 6858001 h 6858001"/>
              <a:gd name="connsiteX2" fmla="*/ 9144001 w 9144001"/>
              <a:gd name="connsiteY2" fmla="*/ 6858001 h 6858001"/>
              <a:gd name="connsiteX3" fmla="*/ 9144001 w 9144001"/>
              <a:gd name="connsiteY3" fmla="*/ 0 h 6858001"/>
              <a:gd name="connsiteX4" fmla="*/ 0 w 9144001"/>
              <a:gd name="connsiteY4" fmla="*/ 0 h 685800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1" h="6858001">
                <a:moveTo>
                  <a:pt x="0" y="0"/>
                </a:moveTo>
                <a:lnTo>
                  <a:pt x="0" y="6858001"/>
                </a:lnTo>
                <a:lnTo>
                  <a:pt x="9144001" y="6858001"/>
                </a:lnTo>
                <a:lnTo>
                  <a:pt x="9144001" y="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Freeform 3"/>
          <p:cNvSpPr/>
          <p:nvPr/>
        </p:nvSpPr>
        <p:spPr>
          <a:xfrm>
            <a:off x="1017786" y="1251077"/>
            <a:ext cx="8728199" cy="196850"/>
          </a:xfrm>
          <a:custGeom>
            <a:avLst/>
            <a:gdLst>
              <a:gd name="connsiteX0" fmla="*/ 79375 w 8728199"/>
              <a:gd name="connsiteY0" fmla="*/ 79375 h 196850"/>
              <a:gd name="connsiteX1" fmla="*/ 8648824 w 8728199"/>
              <a:gd name="connsiteY1" fmla="*/ 79375 h 1968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728199" h="196850">
                <a:moveTo>
                  <a:pt x="79375" y="79375"/>
                </a:moveTo>
                <a:lnTo>
                  <a:pt x="8648824" y="79375"/>
                </a:lnTo>
              </a:path>
            </a:pathLst>
          </a:custGeom>
          <a:ln w="381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11500" y="3416300"/>
            <a:ext cx="4889500" cy="2679700"/>
          </a:xfrm>
          <a:prstGeom prst="rect">
            <a:avLst/>
          </a:prstGeom>
          <a:noFill/>
        </p:spPr>
      </p:pic>
      <p:sp>
        <p:nvSpPr>
          <p:cNvPr id="7" name="TextBox 1"/>
          <p:cNvSpPr txBox="1"/>
          <p:nvPr/>
        </p:nvSpPr>
        <p:spPr>
          <a:xfrm>
            <a:off x="2260600" y="533400"/>
            <a:ext cx="6261735" cy="137922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292100" algn="l"/>
                <a:tab pos="889000" algn="l"/>
              </a:tabLst>
            </a:pPr>
            <a:r>
              <a:rPr lang="en-US" altLang="zh-CN" dirty="0" smtClean="0"/>
              <a:t>		</a:t>
            </a:r>
          </a:p>
          <a:p>
            <a:pPr>
              <a:lnSpc>
                <a:spcPts val="2000"/>
              </a:lnSpc>
              <a:tabLst>
                <a:tab pos="292100" algn="l"/>
                <a:tab pos="889000" algn="l"/>
              </a:tabLst>
            </a:pPr>
            <a:r>
              <a:rPr lang="en-US" altLang="zh-CN" dirty="0" smtClean="0"/>
              <a:t>	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Ensaios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400"/>
              </a:lnSpc>
              <a:tabLst>
                <a:tab pos="292100" algn="l"/>
                <a:tab pos="8890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Circuito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equivalente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T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sob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curto</a:t>
            </a:r>
          </a:p>
        </p:txBody>
      </p:sp>
      <p:pic>
        <p:nvPicPr>
          <p:cNvPr id="8" name="Á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168"/>
    </mc:Choice>
    <mc:Fallback>
      <p:transition spd="slow" advTm="271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to 9"/>
          <p:cNvGraphicFramePr/>
          <p:nvPr/>
        </p:nvGraphicFramePr>
        <p:xfrm>
          <a:off x="436245" y="330835"/>
          <a:ext cx="9657080" cy="6561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3" r:id="rId6" imgW="7368540" imgH="5090160" progId="Paint.Picture">
                  <p:embed/>
                </p:oleObj>
              </mc:Choice>
              <mc:Fallback>
                <p:oleObj r:id="rId6" imgW="7368540" imgH="5090160" progId="Paint.Picture">
                  <p:embed/>
                  <p:pic>
                    <p:nvPicPr>
                      <p:cNvPr id="0" name="Imagem 10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36245" y="330835"/>
                        <a:ext cx="9657080" cy="6561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reeform 3"/>
          <p:cNvSpPr/>
          <p:nvPr/>
        </p:nvSpPr>
        <p:spPr>
          <a:xfrm>
            <a:off x="1017786" y="1251077"/>
            <a:ext cx="8728199" cy="196850"/>
          </a:xfrm>
          <a:custGeom>
            <a:avLst/>
            <a:gdLst>
              <a:gd name="connsiteX0" fmla="*/ 79375 w 8728199"/>
              <a:gd name="connsiteY0" fmla="*/ 79375 h 196850"/>
              <a:gd name="connsiteX1" fmla="*/ 8648824 w 8728199"/>
              <a:gd name="connsiteY1" fmla="*/ 79375 h 1968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728199" h="196850">
                <a:moveTo>
                  <a:pt x="79375" y="79375"/>
                </a:moveTo>
                <a:lnTo>
                  <a:pt x="8648824" y="79375"/>
                </a:lnTo>
              </a:path>
            </a:pathLst>
          </a:custGeom>
          <a:ln w="381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5470073" y="4274363"/>
            <a:ext cx="2295550" cy="70425"/>
          </a:xfrm>
          <a:custGeom>
            <a:avLst/>
            <a:gdLst>
              <a:gd name="connsiteX0" fmla="*/ 28397 w 2295550"/>
              <a:gd name="connsiteY0" fmla="*/ 28397 h 70425"/>
              <a:gd name="connsiteX1" fmla="*/ 2267152 w 2295550"/>
              <a:gd name="connsiteY1" fmla="*/ 28397 h 704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295550" h="70425">
                <a:moveTo>
                  <a:pt x="28397" y="28397"/>
                </a:moveTo>
                <a:lnTo>
                  <a:pt x="2267152" y="28397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1"/>
          <p:cNvSpPr txBox="1"/>
          <p:nvPr/>
        </p:nvSpPr>
        <p:spPr>
          <a:xfrm>
            <a:off x="2413000" y="558800"/>
            <a:ext cx="6257290" cy="19691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139700" algn="l"/>
                <a:tab pos="736600" algn="l"/>
              </a:tabLst>
            </a:pPr>
            <a:r>
              <a:rPr lang="en-US" altLang="zh-CN" dirty="0" smtClean="0"/>
              <a:t>		</a:t>
            </a:r>
          </a:p>
          <a:p>
            <a:pPr>
              <a:lnSpc>
                <a:spcPts val="2000"/>
              </a:lnSpc>
              <a:tabLst>
                <a:tab pos="139700" algn="l"/>
                <a:tab pos="736600" algn="l"/>
              </a:tabLst>
            </a:pPr>
            <a:r>
              <a:rPr lang="en-US" altLang="zh-CN" dirty="0" smtClean="0"/>
              <a:t>	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Ensaios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000"/>
              </a:lnSpc>
              <a:tabLst>
                <a:tab pos="139700" algn="l"/>
                <a:tab pos="7366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impedância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curto-circuito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Z</a:t>
            </a:r>
            <a:r>
              <a:rPr lang="en-US" altLang="zh-CN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00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cc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,</a:t>
            </a:r>
          </a:p>
          <a:p>
            <a:pPr>
              <a:lnSpc>
                <a:spcPts val="4000"/>
              </a:lnSpc>
              <a:tabLst>
                <a:tab pos="139700" algn="l"/>
                <a:tab pos="7366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considerando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modelo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T,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é: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2604135" y="4065905"/>
            <a:ext cx="24511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US" altLang="zh-CN" sz="259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altLang="zh-CN" sz="15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1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cc</a:t>
            </a:r>
            <a:r>
              <a:rPr lang="en-US" altLang="zh-CN" sz="25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59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5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59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15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1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5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59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+</a:t>
            </a:r>
            <a:r>
              <a:rPr lang="en-US" altLang="zh-CN" sz="25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59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zh-CN" sz="25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59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5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1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sz="15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1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5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59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+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5485130" y="3721100"/>
            <a:ext cx="2637790" cy="103314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800"/>
              </a:lnSpc>
              <a:tabLst>
                <a:tab pos="88900" algn="l"/>
              </a:tabLst>
            </a:pPr>
            <a:r>
              <a:rPr lang="en-US" altLang="zh-CN" dirty="0" smtClean="0"/>
              <a:t>	</a:t>
            </a:r>
            <a:r>
              <a:rPr lang="en-US" altLang="zh-CN" sz="259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ϕ</a:t>
            </a:r>
            <a:r>
              <a:rPr lang="en-US" altLang="zh-CN" sz="41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4105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(</a:t>
            </a:r>
            <a:r>
              <a:rPr lang="en-US" altLang="zh-CN" sz="25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59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15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1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5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59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+</a:t>
            </a:r>
            <a:r>
              <a:rPr lang="en-US" altLang="zh-CN" sz="25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59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zh-CN" sz="25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59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5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1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sz="15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1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41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4105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88900" algn="l"/>
              </a:tabLst>
            </a:pPr>
            <a:r>
              <a:rPr lang="en-US" altLang="zh-CN" sz="259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ϕ</a:t>
            </a:r>
            <a:r>
              <a:rPr lang="en-US" altLang="zh-CN" sz="25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59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+</a:t>
            </a:r>
            <a:r>
              <a:rPr lang="en-US" altLang="zh-CN" sz="25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59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15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1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5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59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+</a:t>
            </a:r>
            <a:r>
              <a:rPr lang="en-US" altLang="zh-CN" sz="25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59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zh-CN" sz="25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59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5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1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sz="15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1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pic>
        <p:nvPicPr>
          <p:cNvPr id="4" name="Á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313"/>
    </mc:Choice>
    <mc:Fallback>
      <p:transition spd="slow" advTm="243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425" y="318135"/>
            <a:ext cx="9546590" cy="659511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1017786" y="1251077"/>
            <a:ext cx="8728199" cy="196850"/>
          </a:xfrm>
          <a:custGeom>
            <a:avLst/>
            <a:gdLst>
              <a:gd name="connsiteX0" fmla="*/ 79375 w 8728199"/>
              <a:gd name="connsiteY0" fmla="*/ 79375 h 196850"/>
              <a:gd name="connsiteX1" fmla="*/ 8648824 w 8728199"/>
              <a:gd name="connsiteY1" fmla="*/ 79375 h 1968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728199" h="196850">
                <a:moveTo>
                  <a:pt x="79375" y="79375"/>
                </a:moveTo>
                <a:lnTo>
                  <a:pt x="8648824" y="79375"/>
                </a:lnTo>
              </a:path>
            </a:pathLst>
          </a:custGeom>
          <a:ln w="381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58085" y="3022600"/>
            <a:ext cx="5327015" cy="2850515"/>
          </a:xfrm>
          <a:prstGeom prst="rect">
            <a:avLst/>
          </a:prstGeom>
          <a:noFill/>
        </p:spPr>
      </p:pic>
      <p:sp>
        <p:nvSpPr>
          <p:cNvPr id="7" name="TextBox 1"/>
          <p:cNvSpPr txBox="1"/>
          <p:nvPr/>
        </p:nvSpPr>
        <p:spPr>
          <a:xfrm>
            <a:off x="2260600" y="533400"/>
            <a:ext cx="6226175" cy="15970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292100" algn="l"/>
                <a:tab pos="889000" algn="l"/>
              </a:tabLst>
            </a:pPr>
            <a:r>
              <a:rPr lang="en-US" altLang="zh-CN" dirty="0" smtClean="0"/>
              <a:t>		</a:t>
            </a:r>
          </a:p>
          <a:p>
            <a:pPr>
              <a:lnSpc>
                <a:spcPts val="3700"/>
              </a:lnSpc>
              <a:tabLst>
                <a:tab pos="292100" algn="l"/>
                <a:tab pos="889000" algn="l"/>
              </a:tabLst>
            </a:pPr>
            <a:r>
              <a:rPr lang="en-US" altLang="zh-CN" dirty="0" smtClean="0"/>
              <a:t>	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Ensaios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400"/>
              </a:lnSpc>
              <a:tabLst>
                <a:tab pos="292100" algn="l"/>
                <a:tab pos="8890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Circuito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equivalente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L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sob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curto</a:t>
            </a:r>
          </a:p>
        </p:txBody>
      </p:sp>
      <p:pic>
        <p:nvPicPr>
          <p:cNvPr id="5" name="Á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866"/>
    </mc:Choice>
    <mc:Fallback>
      <p:transition spd="slow" advTm="208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to 6"/>
          <p:cNvGraphicFramePr/>
          <p:nvPr/>
        </p:nvGraphicFramePr>
        <p:xfrm>
          <a:off x="558800" y="527685"/>
          <a:ext cx="9585960" cy="6469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7" r:id="rId6" imgW="7368540" imgH="5090160" progId="Paint.Picture">
                  <p:embed/>
                </p:oleObj>
              </mc:Choice>
              <mc:Fallback>
                <p:oleObj r:id="rId6" imgW="7368540" imgH="5090160" progId="Paint.Picture">
                  <p:embed/>
                  <p:pic>
                    <p:nvPicPr>
                      <p:cNvPr id="0" name="Imagem 7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58800" y="527685"/>
                        <a:ext cx="9585960" cy="6469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1"/>
          <p:cNvSpPr txBox="1"/>
          <p:nvPr/>
        </p:nvSpPr>
        <p:spPr>
          <a:xfrm>
            <a:off x="2413000" y="711200"/>
            <a:ext cx="6167120" cy="45853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139700" algn="l"/>
                <a:tab pos="482600" algn="l"/>
                <a:tab pos="736600" algn="l"/>
              </a:tabLst>
            </a:pPr>
            <a:r>
              <a:rPr lang="en-US" altLang="zh-CN" dirty="0" smtClean="0"/>
              <a:t>		</a:t>
            </a:r>
          </a:p>
          <a:p>
            <a:pPr>
              <a:lnSpc>
                <a:spcPts val="2000"/>
              </a:lnSpc>
              <a:tabLst>
                <a:tab pos="139700" algn="l"/>
                <a:tab pos="482600" algn="l"/>
                <a:tab pos="736600" algn="l"/>
              </a:tabLst>
            </a:pPr>
            <a:r>
              <a:rPr lang="en-US" altLang="zh-CN" dirty="0" smtClean="0"/>
              <a:t>	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Ensaios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000"/>
              </a:lnSpc>
              <a:tabLst>
                <a:tab pos="139700" algn="l"/>
                <a:tab pos="482600" algn="l"/>
                <a:tab pos="7366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Como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impedância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Z</a:t>
            </a:r>
            <a:r>
              <a:rPr lang="en-US" altLang="zh-CN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00" dirty="0" smtClean="0">
                <a:solidFill>
                  <a:srgbClr val="000000"/>
                </a:solidFill>
                <a:latin typeface="GreekC" panose="00000400000000000000" pitchFamily="18" charset="0"/>
                <a:cs typeface="GreekC" panose="00000400000000000000" pitchFamily="18" charset="0"/>
              </a:rPr>
              <a:t>f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ramo</a:t>
            </a:r>
          </a:p>
          <a:p>
            <a:pPr>
              <a:lnSpc>
                <a:spcPts val="4000"/>
              </a:lnSpc>
              <a:tabLst>
                <a:tab pos="139700" algn="l"/>
                <a:tab pos="482600" algn="l"/>
                <a:tab pos="7366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excitação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é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muito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maior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que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139700" algn="l"/>
                <a:tab pos="482600" algn="l"/>
                <a:tab pos="7366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impedância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dispersão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100"/>
              </a:lnSpc>
              <a:tabLst>
                <a:tab pos="139700" algn="l"/>
                <a:tab pos="482600" algn="l"/>
                <a:tab pos="7366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secundário,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Z</a:t>
            </a:r>
            <a:r>
              <a:rPr lang="en-US" altLang="zh-CN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00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cc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pode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ser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dado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por: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800"/>
              </a:lnSpc>
              <a:tabLst>
                <a:tab pos="139700" algn="l"/>
                <a:tab pos="482600" algn="l"/>
                <a:tab pos="736600" algn="l"/>
              </a:tabLst>
            </a:pPr>
            <a:r>
              <a:rPr lang="en-US" altLang="zh-CN" dirty="0" smtClean="0"/>
              <a:t>		</a:t>
            </a:r>
            <a:r>
              <a:rPr lang="en-US" altLang="zh-CN" sz="335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altLang="zh-CN" sz="19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955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cc</a:t>
            </a:r>
            <a:r>
              <a:rPr lang="en-US" altLang="zh-CN" sz="3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35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≅</a:t>
            </a:r>
            <a:r>
              <a:rPr lang="en-US" altLang="zh-CN" sz="3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335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19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95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3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35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+</a:t>
            </a:r>
            <a:r>
              <a:rPr lang="en-US" altLang="zh-CN" sz="3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335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zh-CN" sz="3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35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9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955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sz="19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95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3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35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+</a:t>
            </a:r>
            <a:r>
              <a:rPr lang="en-US" altLang="zh-CN" sz="3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335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19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95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3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35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+</a:t>
            </a:r>
            <a:r>
              <a:rPr lang="en-US" altLang="zh-CN" sz="3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335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zh-CN" sz="3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35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9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955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sz="19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95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" name="Freeform 3"/>
          <p:cNvSpPr/>
          <p:nvPr/>
        </p:nvSpPr>
        <p:spPr>
          <a:xfrm>
            <a:off x="941586" y="1251077"/>
            <a:ext cx="8728199" cy="196850"/>
          </a:xfrm>
          <a:custGeom>
            <a:avLst/>
            <a:gdLst>
              <a:gd name="connsiteX0" fmla="*/ 79375 w 8728199"/>
              <a:gd name="connsiteY0" fmla="*/ 79375 h 196850"/>
              <a:gd name="connsiteX1" fmla="*/ 8648824 w 8728199"/>
              <a:gd name="connsiteY1" fmla="*/ 79375 h 1968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728199" h="196850">
                <a:moveTo>
                  <a:pt x="79375" y="79375"/>
                </a:moveTo>
                <a:lnTo>
                  <a:pt x="8648824" y="79375"/>
                </a:lnTo>
              </a:path>
            </a:pathLst>
          </a:custGeom>
          <a:ln w="381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Á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247"/>
    </mc:Choice>
    <mc:Fallback>
      <p:transition spd="slow" advTm="202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170" y="348615"/>
            <a:ext cx="9471025" cy="6543675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1017786" y="1251077"/>
            <a:ext cx="8728199" cy="196850"/>
          </a:xfrm>
          <a:custGeom>
            <a:avLst/>
            <a:gdLst>
              <a:gd name="connsiteX0" fmla="*/ 79375 w 8728199"/>
              <a:gd name="connsiteY0" fmla="*/ 79375 h 196850"/>
              <a:gd name="connsiteX1" fmla="*/ 8648824 w 8728199"/>
              <a:gd name="connsiteY1" fmla="*/ 79375 h 1968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728199" h="196850">
                <a:moveTo>
                  <a:pt x="79375" y="79375"/>
                </a:moveTo>
                <a:lnTo>
                  <a:pt x="8648824" y="79375"/>
                </a:lnTo>
              </a:path>
            </a:pathLst>
          </a:custGeom>
          <a:ln w="381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2428121" y="4610608"/>
            <a:ext cx="74330" cy="550671"/>
          </a:xfrm>
          <a:custGeom>
            <a:avLst/>
            <a:gdLst>
              <a:gd name="connsiteX0" fmla="*/ 29972 w 74330"/>
              <a:gd name="connsiteY0" fmla="*/ 29971 h 550671"/>
              <a:gd name="connsiteX1" fmla="*/ 29972 w 74330"/>
              <a:gd name="connsiteY1" fmla="*/ 520699 h 55067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4330" h="550671">
                <a:moveTo>
                  <a:pt x="29972" y="29971"/>
                </a:moveTo>
                <a:lnTo>
                  <a:pt x="29972" y="520699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2934089" y="4610608"/>
            <a:ext cx="74330" cy="550671"/>
          </a:xfrm>
          <a:custGeom>
            <a:avLst/>
            <a:gdLst>
              <a:gd name="connsiteX0" fmla="*/ 29972 w 74330"/>
              <a:gd name="connsiteY0" fmla="*/ 29971 h 550671"/>
              <a:gd name="connsiteX1" fmla="*/ 29972 w 74330"/>
              <a:gd name="connsiteY1" fmla="*/ 520699 h 55067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4330" h="550671">
                <a:moveTo>
                  <a:pt x="29972" y="29971"/>
                </a:moveTo>
                <a:lnTo>
                  <a:pt x="29972" y="520699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3452246" y="4648708"/>
            <a:ext cx="74330" cy="472947"/>
          </a:xfrm>
          <a:custGeom>
            <a:avLst/>
            <a:gdLst>
              <a:gd name="connsiteX0" fmla="*/ 29971 w 74330"/>
              <a:gd name="connsiteY0" fmla="*/ 29971 h 472947"/>
              <a:gd name="connsiteX1" fmla="*/ 29971 w 74330"/>
              <a:gd name="connsiteY1" fmla="*/ 442975 h 47294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4330" h="472947">
                <a:moveTo>
                  <a:pt x="29971" y="29971"/>
                </a:moveTo>
                <a:lnTo>
                  <a:pt x="29971" y="44297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4022222" y="4648708"/>
            <a:ext cx="74330" cy="472947"/>
          </a:xfrm>
          <a:custGeom>
            <a:avLst/>
            <a:gdLst>
              <a:gd name="connsiteX0" fmla="*/ 29971 w 74330"/>
              <a:gd name="connsiteY0" fmla="*/ 29971 h 472947"/>
              <a:gd name="connsiteX1" fmla="*/ 29971 w 74330"/>
              <a:gd name="connsiteY1" fmla="*/ 442975 h 47294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4330" h="472947">
                <a:moveTo>
                  <a:pt x="29971" y="29971"/>
                </a:moveTo>
                <a:lnTo>
                  <a:pt x="29971" y="44297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456563" y="4855972"/>
            <a:ext cx="486663" cy="74330"/>
          </a:xfrm>
          <a:custGeom>
            <a:avLst/>
            <a:gdLst>
              <a:gd name="connsiteX0" fmla="*/ 29971 w 486663"/>
              <a:gd name="connsiteY0" fmla="*/ 29971 h 74330"/>
              <a:gd name="connsiteX1" fmla="*/ 456691 w 486663"/>
              <a:gd name="connsiteY1" fmla="*/ 29971 h 7433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86663" h="74330">
                <a:moveTo>
                  <a:pt x="29971" y="29971"/>
                </a:moveTo>
                <a:lnTo>
                  <a:pt x="456691" y="29971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7707254" y="4855972"/>
            <a:ext cx="486664" cy="74330"/>
          </a:xfrm>
          <a:custGeom>
            <a:avLst/>
            <a:gdLst>
              <a:gd name="connsiteX0" fmla="*/ 29971 w 486664"/>
              <a:gd name="connsiteY0" fmla="*/ 29971 h 74330"/>
              <a:gd name="connsiteX1" fmla="*/ 456692 w 486664"/>
              <a:gd name="connsiteY1" fmla="*/ 29971 h 7433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86664" h="74330">
                <a:moveTo>
                  <a:pt x="29971" y="29971"/>
                </a:moveTo>
                <a:lnTo>
                  <a:pt x="456692" y="29971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5328290" y="5845048"/>
            <a:ext cx="74330" cy="474472"/>
          </a:xfrm>
          <a:custGeom>
            <a:avLst/>
            <a:gdLst>
              <a:gd name="connsiteX0" fmla="*/ 29971 w 74330"/>
              <a:gd name="connsiteY0" fmla="*/ 29971 h 474472"/>
              <a:gd name="connsiteX1" fmla="*/ 29971 w 74330"/>
              <a:gd name="connsiteY1" fmla="*/ 444500 h 4744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4330" h="474472">
                <a:moveTo>
                  <a:pt x="29971" y="29971"/>
                </a:moveTo>
                <a:lnTo>
                  <a:pt x="29971" y="44450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5822066" y="5845048"/>
            <a:ext cx="74330" cy="474472"/>
          </a:xfrm>
          <a:custGeom>
            <a:avLst/>
            <a:gdLst>
              <a:gd name="connsiteX0" fmla="*/ 29971 w 74330"/>
              <a:gd name="connsiteY0" fmla="*/ 29971 h 474472"/>
              <a:gd name="connsiteX1" fmla="*/ 29971 w 74330"/>
              <a:gd name="connsiteY1" fmla="*/ 444500 h 4744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4330" h="474472">
                <a:moveTo>
                  <a:pt x="29971" y="29971"/>
                </a:moveTo>
                <a:lnTo>
                  <a:pt x="29971" y="44450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5093595" y="6064504"/>
            <a:ext cx="104139" cy="85852"/>
          </a:xfrm>
          <a:custGeom>
            <a:avLst/>
            <a:gdLst>
              <a:gd name="connsiteX0" fmla="*/ 29971 w 104139"/>
              <a:gd name="connsiteY0" fmla="*/ 55879 h 85852"/>
              <a:gd name="connsiteX1" fmla="*/ 74167 w 104139"/>
              <a:gd name="connsiteY1" fmla="*/ 29971 h 858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04139" h="85852">
                <a:moveTo>
                  <a:pt x="29971" y="55879"/>
                </a:moveTo>
                <a:lnTo>
                  <a:pt x="74167" y="29971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5107818" y="6042152"/>
            <a:ext cx="183896" cy="321055"/>
          </a:xfrm>
          <a:custGeom>
            <a:avLst/>
            <a:gdLst>
              <a:gd name="connsiteX0" fmla="*/ 59944 w 183896"/>
              <a:gd name="connsiteY0" fmla="*/ 59944 h 321055"/>
              <a:gd name="connsiteX1" fmla="*/ 123952 w 183896"/>
              <a:gd name="connsiteY1" fmla="*/ 261111 h 32105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3896" h="321055">
                <a:moveTo>
                  <a:pt x="59944" y="59944"/>
                </a:moveTo>
                <a:lnTo>
                  <a:pt x="123952" y="261111"/>
                </a:lnTo>
              </a:path>
            </a:pathLst>
          </a:custGeom>
          <a:ln w="254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3"/>
          <p:cNvSpPr/>
          <p:nvPr/>
        </p:nvSpPr>
        <p:spPr>
          <a:xfrm>
            <a:off x="5209419" y="5710936"/>
            <a:ext cx="145288" cy="622300"/>
          </a:xfrm>
          <a:custGeom>
            <a:avLst/>
            <a:gdLst>
              <a:gd name="connsiteX0" fmla="*/ 29971 w 145288"/>
              <a:gd name="connsiteY0" fmla="*/ 592327 h 622300"/>
              <a:gd name="connsiteX1" fmla="*/ 115315 w 145288"/>
              <a:gd name="connsiteY1" fmla="*/ 29971 h 6223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45288" h="622300">
                <a:moveTo>
                  <a:pt x="29971" y="592327"/>
                </a:moveTo>
                <a:lnTo>
                  <a:pt x="115315" y="29971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3"/>
          <p:cNvSpPr/>
          <p:nvPr/>
        </p:nvSpPr>
        <p:spPr>
          <a:xfrm>
            <a:off x="5294763" y="5710936"/>
            <a:ext cx="1626615" cy="74330"/>
          </a:xfrm>
          <a:custGeom>
            <a:avLst/>
            <a:gdLst>
              <a:gd name="connsiteX0" fmla="*/ 29971 w 1626615"/>
              <a:gd name="connsiteY0" fmla="*/ 29971 h 74330"/>
              <a:gd name="connsiteX1" fmla="*/ 1596643 w 1626615"/>
              <a:gd name="connsiteY1" fmla="*/ 29971 h 7433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626615" h="74330">
                <a:moveTo>
                  <a:pt x="29971" y="29971"/>
                </a:moveTo>
                <a:lnTo>
                  <a:pt x="1596643" y="29971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"/>
          <p:cNvSpPr txBox="1"/>
          <p:nvPr/>
        </p:nvSpPr>
        <p:spPr>
          <a:xfrm>
            <a:off x="9258300" y="6680200"/>
            <a:ext cx="127000" cy="21209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</a:pPr>
            <a:endParaRPr lang="en-US" altLang="zh-CN" sz="1405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2260600" y="584200"/>
            <a:ext cx="6376035" cy="28924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>
              <a:lnSpc>
                <a:spcPts val="2000"/>
              </a:lnSpc>
              <a:tabLst>
                <a:tab pos="292100" algn="l"/>
                <a:tab pos="889000" algn="l"/>
              </a:tabLst>
            </a:pPr>
            <a:endParaRPr lang="en-US" altLang="zh-CN" dirty="0" smtClean="0"/>
          </a:p>
          <a:p>
            <a:pPr algn="l">
              <a:lnSpc>
                <a:spcPts val="3700"/>
              </a:lnSpc>
              <a:tabLst>
                <a:tab pos="292100" algn="l"/>
                <a:tab pos="889000" algn="l"/>
              </a:tabLst>
            </a:pPr>
            <a:r>
              <a:rPr lang="en-US" altLang="zh-CN" dirty="0" smtClean="0"/>
              <a:t>	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Ensaios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</a:p>
          <a:p>
            <a:pPr algn="l">
              <a:lnSpc>
                <a:spcPts val="1000"/>
              </a:lnSpc>
            </a:pPr>
            <a:endParaRPr lang="en-US" altLang="zh-CN" dirty="0" smtClean="0"/>
          </a:p>
          <a:p>
            <a:pPr algn="l">
              <a:lnSpc>
                <a:spcPts val="1000"/>
              </a:lnSpc>
            </a:pPr>
            <a:endParaRPr lang="en-US" altLang="zh-CN" dirty="0" smtClean="0"/>
          </a:p>
          <a:p>
            <a:pPr algn="l">
              <a:lnSpc>
                <a:spcPts val="1000"/>
              </a:lnSpc>
            </a:pPr>
            <a:endParaRPr lang="en-US" altLang="zh-CN" dirty="0" smtClean="0"/>
          </a:p>
          <a:p>
            <a:pPr algn="l">
              <a:lnSpc>
                <a:spcPts val="3800"/>
              </a:lnSpc>
              <a:tabLst>
                <a:tab pos="292100" algn="l"/>
                <a:tab pos="8890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No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ensaio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curto-circuito,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mede-</a:t>
            </a:r>
          </a:p>
          <a:p>
            <a:pPr algn="l">
              <a:lnSpc>
                <a:spcPts val="1000"/>
              </a:lnSpc>
            </a:pPr>
            <a:endParaRPr lang="en-US" altLang="zh-CN" dirty="0" smtClean="0"/>
          </a:p>
          <a:p>
            <a:pPr algn="l">
              <a:lnSpc>
                <a:spcPts val="4100"/>
              </a:lnSpc>
              <a:tabLst>
                <a:tab pos="292100" algn="l"/>
                <a:tab pos="8890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se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tensão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aplicada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V</a:t>
            </a:r>
            <a:r>
              <a:rPr lang="en-US" altLang="zh-CN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00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cc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,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corrente</a:t>
            </a:r>
          </a:p>
          <a:p>
            <a:pPr algn="l">
              <a:lnSpc>
                <a:spcPts val="4600"/>
              </a:lnSpc>
              <a:tabLst>
                <a:tab pos="292100" algn="l"/>
                <a:tab pos="8890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curto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I</a:t>
            </a:r>
            <a:r>
              <a:rPr lang="en-US" altLang="zh-CN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00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cc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potência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P</a:t>
            </a:r>
            <a:r>
              <a:rPr lang="en-US" altLang="zh-CN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00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cc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.</a:t>
            </a:r>
          </a:p>
        </p:txBody>
      </p:sp>
      <p:sp>
        <p:nvSpPr>
          <p:cNvPr id="19" name="TextBox 1"/>
          <p:cNvSpPr txBox="1"/>
          <p:nvPr/>
        </p:nvSpPr>
        <p:spPr>
          <a:xfrm>
            <a:off x="4470400" y="4546600"/>
            <a:ext cx="368300" cy="850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                <a:tab pos="50800" algn="l"/>
              </a:tabLst>
            </a:pPr>
            <a:r>
              <a:rPr lang="en-US" altLang="zh-CN" sz="272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zh-CN" sz="15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85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cc</a:t>
            </a:r>
          </a:p>
          <a:p>
            <a:pPr>
              <a:lnSpc>
                <a:spcPts val="3800"/>
              </a:lnSpc>
              <a:tabLst>
                <a:tab pos="50800" algn="l"/>
              </a:tabLst>
            </a:pPr>
            <a:r>
              <a:rPr lang="en-US" altLang="zh-CN" dirty="0" smtClean="0"/>
              <a:t>	</a:t>
            </a:r>
            <a:r>
              <a:rPr lang="en-US" altLang="zh-CN" sz="272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5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85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cc</a:t>
            </a:r>
          </a:p>
        </p:txBody>
      </p:sp>
      <p:sp>
        <p:nvSpPr>
          <p:cNvPr id="20" name="TextBox 1"/>
          <p:cNvSpPr txBox="1"/>
          <p:nvPr/>
        </p:nvSpPr>
        <p:spPr>
          <a:xfrm>
            <a:off x="4140200" y="4737100"/>
            <a:ext cx="1778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72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</a:p>
        </p:txBody>
      </p:sp>
      <p:sp>
        <p:nvSpPr>
          <p:cNvPr id="21" name="TextBox 1"/>
          <p:cNvSpPr txBox="1"/>
          <p:nvPr/>
        </p:nvSpPr>
        <p:spPr>
          <a:xfrm>
            <a:off x="2489200" y="4737100"/>
            <a:ext cx="14097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CN" sz="272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altLang="zh-CN" sz="15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85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</a:t>
            </a:r>
            <a:r>
              <a:rPr lang="en-US" altLang="zh-CN" sz="27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72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7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72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altLang="zh-CN" sz="15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85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cc</a:t>
            </a:r>
          </a:p>
        </p:txBody>
      </p:sp>
      <p:sp>
        <p:nvSpPr>
          <p:cNvPr id="22" name="TextBox 1"/>
          <p:cNvSpPr txBox="1"/>
          <p:nvPr/>
        </p:nvSpPr>
        <p:spPr>
          <a:xfrm>
            <a:off x="6032500" y="4546600"/>
            <a:ext cx="2057400" cy="850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                <a:tab pos="1727200" algn="l"/>
                <a:tab pos="1739900" algn="l"/>
              </a:tabLst>
            </a:pPr>
            <a:r>
              <a:rPr lang="en-US" altLang="zh-CN" dirty="0" smtClean="0"/>
              <a:t>	</a:t>
            </a:r>
            <a:r>
              <a:rPr lang="en-US" altLang="zh-CN" sz="272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15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85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cc</a:t>
            </a:r>
          </a:p>
          <a:p>
            <a:pPr>
              <a:lnSpc>
                <a:spcPts val="1800"/>
              </a:lnSpc>
              <a:tabLst>
                <a:tab pos="1727200" algn="l"/>
                <a:tab pos="1739900" algn="l"/>
              </a:tabLst>
            </a:pPr>
            <a:r>
              <a:rPr lang="en-US" altLang="zh-CN" sz="272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15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85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</a:t>
            </a:r>
            <a:r>
              <a:rPr lang="en-US" altLang="zh-CN" sz="27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2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7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72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15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85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cc</a:t>
            </a:r>
            <a:r>
              <a:rPr lang="en-US" altLang="zh-CN" sz="27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2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15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altLang="zh-CN" sz="158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>
              <a:lnSpc>
                <a:spcPts val="2000"/>
              </a:lnSpc>
              <a:tabLst>
                <a:tab pos="1727200" algn="l"/>
                <a:tab pos="1739900" algn="l"/>
              </a:tabLst>
            </a:pPr>
            <a:r>
              <a:rPr lang="en-US" altLang="zh-CN" dirty="0" smtClean="0"/>
              <a:t>		</a:t>
            </a:r>
            <a:r>
              <a:rPr lang="en-US" altLang="zh-CN" sz="272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5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85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cc</a:t>
            </a:r>
          </a:p>
        </p:txBody>
      </p:sp>
      <p:sp>
        <p:nvSpPr>
          <p:cNvPr id="23" name="TextBox 1"/>
          <p:cNvSpPr txBox="1"/>
          <p:nvPr/>
        </p:nvSpPr>
        <p:spPr>
          <a:xfrm>
            <a:off x="5892800" y="5778500"/>
            <a:ext cx="889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US" altLang="zh-CN" sz="158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4" name="TextBox 1"/>
          <p:cNvSpPr txBox="1"/>
          <p:nvPr/>
        </p:nvSpPr>
        <p:spPr>
          <a:xfrm>
            <a:off x="5397500" y="5829300"/>
            <a:ext cx="1435100" cy="457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CN" sz="272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altLang="zh-CN" sz="15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85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cc</a:t>
            </a:r>
            <a:r>
              <a:rPr lang="en-US" altLang="zh-CN" sz="27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272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−</a:t>
            </a:r>
            <a:r>
              <a:rPr lang="en-US" altLang="zh-CN" sz="27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72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15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85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cc</a:t>
            </a:r>
            <a:r>
              <a:rPr lang="en-US" altLang="zh-CN" sz="15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8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5" name="TextBox 1"/>
          <p:cNvSpPr txBox="1"/>
          <p:nvPr/>
        </p:nvSpPr>
        <p:spPr>
          <a:xfrm>
            <a:off x="3302000" y="5943600"/>
            <a:ext cx="16510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CN" sz="272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5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85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</a:t>
            </a:r>
            <a:r>
              <a:rPr lang="en-US" altLang="zh-CN" sz="27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2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7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72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5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85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cc</a:t>
            </a:r>
            <a:r>
              <a:rPr lang="en-US" altLang="zh-CN" sz="27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2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</a:p>
        </p:txBody>
      </p:sp>
      <p:pic>
        <p:nvPicPr>
          <p:cNvPr id="4" name="Á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458"/>
    </mc:Choice>
    <mc:Fallback>
      <p:transition spd="slow" advTm="244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/>
          <p:cNvGraphicFramePr/>
          <p:nvPr/>
        </p:nvGraphicFramePr>
        <p:xfrm>
          <a:off x="711200" y="349885"/>
          <a:ext cx="9321800" cy="6668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1" r:id="rId6" imgW="7368540" imgH="5090160" progId="Paint.Picture">
                  <p:embed/>
                </p:oleObj>
              </mc:Choice>
              <mc:Fallback>
                <p:oleObj r:id="rId6" imgW="7368540" imgH="5090160" progId="Paint.Picture">
                  <p:embed/>
                  <p:pic>
                    <p:nvPicPr>
                      <p:cNvPr id="0" name="Imagem 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11200" y="349885"/>
                        <a:ext cx="9321800" cy="66681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1"/>
          <p:cNvSpPr txBox="1"/>
          <p:nvPr/>
        </p:nvSpPr>
        <p:spPr>
          <a:xfrm>
            <a:off x="9169400" y="6680200"/>
            <a:ext cx="127000" cy="21209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</a:pPr>
            <a:endParaRPr lang="en-US" altLang="zh-CN" sz="1405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2413000" y="647700"/>
            <a:ext cx="5826125" cy="44824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139700" algn="l"/>
                <a:tab pos="736600" algn="l"/>
                <a:tab pos="1422400" algn="l"/>
                <a:tab pos="1587500" algn="l"/>
              </a:tabLst>
            </a:pPr>
            <a:r>
              <a:rPr lang="en-US" altLang="zh-CN" dirty="0" smtClean="0"/>
              <a:t>		</a:t>
            </a:r>
          </a:p>
          <a:p>
            <a:pPr>
              <a:lnSpc>
                <a:spcPts val="2000"/>
              </a:lnSpc>
              <a:tabLst>
                <a:tab pos="139700" algn="l"/>
                <a:tab pos="736600" algn="l"/>
                <a:tab pos="1422400" algn="l"/>
                <a:tab pos="1587500" algn="l"/>
              </a:tabLst>
            </a:pPr>
            <a:r>
              <a:rPr lang="en-US" altLang="zh-CN" dirty="0" smtClean="0"/>
              <a:t>	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Ensaios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400"/>
              </a:lnSpc>
              <a:tabLst>
                <a:tab pos="139700" algn="l"/>
                <a:tab pos="736600" algn="l"/>
                <a:tab pos="1422400" algn="l"/>
                <a:tab pos="15875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Para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se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obter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parâmetros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139700" algn="l"/>
                <a:tab pos="736600" algn="l"/>
                <a:tab pos="1422400" algn="l"/>
                <a:tab pos="15875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circuito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equivalente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tipo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T,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pode-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139700" algn="l"/>
                <a:tab pos="736600" algn="l"/>
                <a:tab pos="1422400" algn="l"/>
                <a:tab pos="15875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se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considerar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que: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800"/>
              </a:lnSpc>
              <a:tabLst>
                <a:tab pos="139700" algn="l"/>
                <a:tab pos="736600" algn="l"/>
                <a:tab pos="1422400" algn="l"/>
                <a:tab pos="1587500" algn="l"/>
              </a:tabLst>
            </a:pPr>
            <a:r>
              <a:rPr lang="en-US" altLang="zh-CN" dirty="0" smtClean="0"/>
              <a:t>				</a:t>
            </a:r>
            <a:r>
              <a:rPr lang="en-US" altLang="zh-CN" sz="2715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15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8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7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15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7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715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15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8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7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15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7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71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zh-CN" sz="27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1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7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1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zh-CN" sz="27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15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⋅</a:t>
            </a:r>
            <a:r>
              <a:rPr lang="en-US" altLang="zh-CN" sz="27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15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15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8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400"/>
              </a:lnSpc>
              <a:tabLst>
                <a:tab pos="139700" algn="l"/>
                <a:tab pos="736600" algn="l"/>
                <a:tab pos="1422400" algn="l"/>
                <a:tab pos="1587500" algn="l"/>
              </a:tabLst>
            </a:pPr>
            <a:r>
              <a:rPr lang="en-US" altLang="zh-CN" dirty="0" smtClean="0"/>
              <a:t>			</a:t>
            </a:r>
            <a:r>
              <a:rPr lang="en-US" altLang="zh-CN" sz="2715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5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8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sz="15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8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7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15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7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715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5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8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sz="15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8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7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15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7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71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zh-CN" sz="27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1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7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1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zh-CN" sz="27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15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⋅</a:t>
            </a:r>
            <a:r>
              <a:rPr lang="en-US" altLang="zh-CN" sz="27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15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5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8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</a:t>
            </a:r>
          </a:p>
        </p:txBody>
      </p:sp>
      <p:sp>
        <p:nvSpPr>
          <p:cNvPr id="8" name="Freeform 3"/>
          <p:cNvSpPr/>
          <p:nvPr/>
        </p:nvSpPr>
        <p:spPr>
          <a:xfrm>
            <a:off x="1170186" y="1251077"/>
            <a:ext cx="8728199" cy="196850"/>
          </a:xfrm>
          <a:custGeom>
            <a:avLst/>
            <a:gdLst>
              <a:gd name="connsiteX0" fmla="*/ 79375 w 8728199"/>
              <a:gd name="connsiteY0" fmla="*/ 79375 h 196850"/>
              <a:gd name="connsiteX1" fmla="*/ 8648824 w 8728199"/>
              <a:gd name="connsiteY1" fmla="*/ 79375 h 1968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728199" h="196850">
                <a:moveTo>
                  <a:pt x="79375" y="79375"/>
                </a:moveTo>
                <a:lnTo>
                  <a:pt x="8648824" y="79375"/>
                </a:lnTo>
              </a:path>
            </a:pathLst>
          </a:custGeom>
          <a:ln w="381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Á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834"/>
    </mc:Choice>
    <mc:Fallback>
      <p:transition spd="slow" advTm="198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830" y="461010"/>
            <a:ext cx="9382125" cy="6482080"/>
          </a:xfrm>
          <a:prstGeom prst="rect">
            <a:avLst/>
          </a:prstGeom>
        </p:spPr>
      </p:pic>
      <p:sp>
        <p:nvSpPr>
          <p:cNvPr id="6" name="TextBox 1"/>
          <p:cNvSpPr txBox="1"/>
          <p:nvPr/>
        </p:nvSpPr>
        <p:spPr>
          <a:xfrm>
            <a:off x="2260600" y="660400"/>
            <a:ext cx="6263005" cy="523938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292100" algn="l"/>
                <a:tab pos="889000" algn="l"/>
              </a:tabLst>
            </a:pPr>
            <a:r>
              <a:rPr lang="en-US" altLang="zh-CN" dirty="0" smtClean="0"/>
              <a:t>		</a:t>
            </a:r>
          </a:p>
          <a:p>
            <a:pPr>
              <a:lnSpc>
                <a:spcPts val="2000"/>
              </a:lnSpc>
              <a:tabLst>
                <a:tab pos="292100" algn="l"/>
                <a:tab pos="889000" algn="l"/>
              </a:tabLst>
            </a:pPr>
            <a:r>
              <a:rPr lang="en-US" altLang="zh-CN" dirty="0" smtClean="0"/>
              <a:t>	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Ensaios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</a:p>
          <a:p>
            <a:pPr>
              <a:lnSpc>
                <a:spcPts val="2000"/>
              </a:lnSpc>
              <a:tabLst>
                <a:tab pos="292100" algn="l"/>
                <a:tab pos="889000" algn="l"/>
              </a:tabLst>
            </a:pPr>
            <a:endParaRPr lang="en-US" altLang="zh-CN" sz="3205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  <a:tabLst>
                <a:tab pos="292100" algn="l"/>
                <a:tab pos="889000" algn="l"/>
              </a:tabLst>
            </a:pPr>
            <a:endParaRPr lang="en-US" altLang="zh-CN" sz="3205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300"/>
              </a:lnSpc>
              <a:tabLst>
                <a:tab pos="292100" algn="l"/>
                <a:tab pos="8890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ensaio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circuito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aberto,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292100" algn="l"/>
                <a:tab pos="8890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também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chamado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ensaio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600"/>
              </a:lnSpc>
              <a:tabLst>
                <a:tab pos="292100" algn="l"/>
                <a:tab pos="8890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vazio,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é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realizado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com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secundário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292100" algn="l"/>
                <a:tab pos="8890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aberto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tensão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nominal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292100" algn="l"/>
                <a:tab pos="8890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aplicada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primário.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Assim,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600"/>
              </a:lnSpc>
              <a:tabLst>
                <a:tab pos="292100" algn="l"/>
                <a:tab pos="8890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apenas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corrente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excitação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irá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292100" algn="l"/>
                <a:tab pos="8890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circular.</a:t>
            </a:r>
          </a:p>
        </p:txBody>
      </p:sp>
      <p:sp>
        <p:nvSpPr>
          <p:cNvPr id="8" name="Freeform 3"/>
          <p:cNvSpPr/>
          <p:nvPr/>
        </p:nvSpPr>
        <p:spPr>
          <a:xfrm>
            <a:off x="941586" y="1251077"/>
            <a:ext cx="8728199" cy="196850"/>
          </a:xfrm>
          <a:custGeom>
            <a:avLst/>
            <a:gdLst>
              <a:gd name="connsiteX0" fmla="*/ 79375 w 8728199"/>
              <a:gd name="connsiteY0" fmla="*/ 79375 h 196850"/>
              <a:gd name="connsiteX1" fmla="*/ 8648824 w 8728199"/>
              <a:gd name="connsiteY1" fmla="*/ 79375 h 1968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728199" h="196850">
                <a:moveTo>
                  <a:pt x="79375" y="79375"/>
                </a:moveTo>
                <a:lnTo>
                  <a:pt x="8648824" y="79375"/>
                </a:lnTo>
              </a:path>
            </a:pathLst>
          </a:custGeom>
          <a:ln w="381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Á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842"/>
    </mc:Choice>
    <mc:Fallback>
      <p:transition spd="slow" advTm="138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925" y="266065"/>
            <a:ext cx="9589770" cy="662559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941586" y="1251077"/>
            <a:ext cx="8728199" cy="196850"/>
          </a:xfrm>
          <a:custGeom>
            <a:avLst/>
            <a:gdLst>
              <a:gd name="connsiteX0" fmla="*/ 79375 w 8728199"/>
              <a:gd name="connsiteY0" fmla="*/ 79375 h 196850"/>
              <a:gd name="connsiteX1" fmla="*/ 8648824 w 8728199"/>
              <a:gd name="connsiteY1" fmla="*/ 79375 h 1968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728199" h="196850">
                <a:moveTo>
                  <a:pt x="79375" y="79375"/>
                </a:moveTo>
                <a:lnTo>
                  <a:pt x="8648824" y="79375"/>
                </a:lnTo>
              </a:path>
            </a:pathLst>
          </a:custGeom>
          <a:ln w="381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47900" y="3530600"/>
            <a:ext cx="6438900" cy="2247900"/>
          </a:xfrm>
          <a:prstGeom prst="rect">
            <a:avLst/>
          </a:prstGeom>
          <a:noFill/>
        </p:spPr>
      </p:pic>
      <p:sp>
        <p:nvSpPr>
          <p:cNvPr id="7" name="TextBox 1"/>
          <p:cNvSpPr txBox="1"/>
          <p:nvPr/>
        </p:nvSpPr>
        <p:spPr>
          <a:xfrm>
            <a:off x="2552700" y="558800"/>
            <a:ext cx="5686425" cy="213550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596900" algn="l"/>
              </a:tabLst>
            </a:pPr>
            <a:r>
              <a:rPr lang="en-US" altLang="zh-CN" dirty="0" smtClean="0"/>
              <a:t>	</a:t>
            </a:r>
          </a:p>
          <a:p>
            <a:pPr>
              <a:lnSpc>
                <a:spcPts val="2000"/>
              </a:lnSpc>
              <a:tabLst>
                <a:tab pos="596900" algn="l"/>
              </a:tabLst>
            </a:pP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Ensaios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</a:p>
          <a:p>
            <a:pPr>
              <a:lnSpc>
                <a:spcPts val="2000"/>
              </a:lnSpc>
              <a:tabLst>
                <a:tab pos="596900" algn="l"/>
              </a:tabLst>
            </a:pPr>
            <a:endParaRPr lang="en-US" altLang="zh-CN" sz="3205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800"/>
              </a:lnSpc>
              <a:tabLst>
                <a:tab pos="5969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Esquema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elétrico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ensaio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5969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circuito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aberto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ou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vazio.</a:t>
            </a:r>
          </a:p>
        </p:txBody>
      </p:sp>
      <p:pic>
        <p:nvPicPr>
          <p:cNvPr id="4" name="Á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495"/>
    </mc:Choice>
    <mc:Fallback>
      <p:transition spd="slow" advTm="144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075" y="236220"/>
            <a:ext cx="9930130" cy="6859905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1017786" y="1251077"/>
            <a:ext cx="8728199" cy="196850"/>
          </a:xfrm>
          <a:custGeom>
            <a:avLst/>
            <a:gdLst>
              <a:gd name="connsiteX0" fmla="*/ 79375 w 8728199"/>
              <a:gd name="connsiteY0" fmla="*/ 79375 h 196850"/>
              <a:gd name="connsiteX1" fmla="*/ 8648824 w 8728199"/>
              <a:gd name="connsiteY1" fmla="*/ 79375 h 1968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728199" h="196850">
                <a:moveTo>
                  <a:pt x="79375" y="79375"/>
                </a:moveTo>
                <a:lnTo>
                  <a:pt x="8648824" y="79375"/>
                </a:lnTo>
              </a:path>
            </a:pathLst>
          </a:custGeom>
          <a:ln w="381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1"/>
          <p:cNvSpPr txBox="1"/>
          <p:nvPr/>
        </p:nvSpPr>
        <p:spPr>
          <a:xfrm>
            <a:off x="2260600" y="660400"/>
            <a:ext cx="6294755" cy="498284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292100" algn="l"/>
                <a:tab pos="889000" algn="l"/>
              </a:tabLst>
            </a:pPr>
            <a:r>
              <a:rPr lang="en-US" altLang="zh-CN" dirty="0" smtClean="0"/>
              <a:t>		</a:t>
            </a:r>
          </a:p>
          <a:p>
            <a:pPr>
              <a:lnSpc>
                <a:spcPts val="2000"/>
              </a:lnSpc>
              <a:tabLst>
                <a:tab pos="292100" algn="l"/>
                <a:tab pos="889000" algn="l"/>
              </a:tabLst>
            </a:pPr>
            <a:r>
              <a:rPr lang="en-US" altLang="zh-CN" dirty="0" smtClean="0"/>
              <a:t>	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Ensaios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</a:p>
          <a:p>
            <a:pPr>
              <a:lnSpc>
                <a:spcPts val="2000"/>
              </a:lnSpc>
              <a:tabLst>
                <a:tab pos="292100" algn="l"/>
                <a:tab pos="889000" algn="l"/>
              </a:tabLst>
            </a:pPr>
            <a:endParaRPr lang="en-US" altLang="zh-CN" sz="3205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300"/>
              </a:lnSpc>
              <a:tabLst>
                <a:tab pos="292100" algn="l"/>
                <a:tab pos="8890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Por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conveniência,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lado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baixa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292100" algn="l"/>
                <a:tab pos="8890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tensão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é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alimentado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no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ensaio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600"/>
              </a:lnSpc>
              <a:tabLst>
                <a:tab pos="292100" algn="l"/>
                <a:tab pos="8890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vazio.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geral,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este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enrolamento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292100" algn="l"/>
                <a:tab pos="8890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é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oposto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usado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no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ensaio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292100" algn="l"/>
                <a:tab pos="8890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curto-circuito.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Então,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deve-se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600"/>
              </a:lnSpc>
              <a:tabLst>
                <a:tab pos="292100" algn="l"/>
                <a:tab pos="8890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referir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impedâncias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obtidas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um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292100" algn="l"/>
                <a:tab pos="8890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mesmo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lado.</a:t>
            </a:r>
          </a:p>
        </p:txBody>
      </p:sp>
      <p:pic>
        <p:nvPicPr>
          <p:cNvPr id="4" name="Á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628"/>
    </mc:Choice>
    <mc:Fallback>
      <p:transition spd="slow" advTm="176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to 8"/>
          <p:cNvGraphicFramePr/>
          <p:nvPr/>
        </p:nvGraphicFramePr>
        <p:xfrm>
          <a:off x="629920" y="405130"/>
          <a:ext cx="9117330" cy="609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5" r:id="rId6" imgW="7368540" imgH="5090160" progId="Paint.Picture">
                  <p:embed/>
                </p:oleObj>
              </mc:Choice>
              <mc:Fallback>
                <p:oleObj r:id="rId6" imgW="7368540" imgH="5090160" progId="Paint.Picture">
                  <p:embed/>
                  <p:pic>
                    <p:nvPicPr>
                      <p:cNvPr id="0" name="Imagem 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29920" y="405130"/>
                        <a:ext cx="9117330" cy="6092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reeform 3"/>
          <p:cNvSpPr/>
          <p:nvPr/>
        </p:nvSpPr>
        <p:spPr>
          <a:xfrm>
            <a:off x="1731645" y="1261110"/>
            <a:ext cx="7514590" cy="308610"/>
          </a:xfrm>
          <a:custGeom>
            <a:avLst/>
            <a:gdLst>
              <a:gd name="connsiteX0" fmla="*/ 79375 w 8728199"/>
              <a:gd name="connsiteY0" fmla="*/ 79375 h 196850"/>
              <a:gd name="connsiteX1" fmla="*/ 8648824 w 8728199"/>
              <a:gd name="connsiteY1" fmla="*/ 79375 h 1968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728199" h="196850">
                <a:moveTo>
                  <a:pt x="79375" y="79375"/>
                </a:moveTo>
                <a:lnTo>
                  <a:pt x="8648824" y="79375"/>
                </a:lnTo>
              </a:path>
            </a:pathLst>
          </a:custGeom>
          <a:ln w="381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162300" y="3835400"/>
            <a:ext cx="4279900" cy="2463800"/>
          </a:xfrm>
          <a:prstGeom prst="rect">
            <a:avLst/>
          </a:prstGeom>
          <a:noFill/>
        </p:spPr>
      </p:pic>
      <p:sp>
        <p:nvSpPr>
          <p:cNvPr id="7" name="TextBox 1"/>
          <p:cNvSpPr txBox="1"/>
          <p:nvPr/>
        </p:nvSpPr>
        <p:spPr>
          <a:xfrm>
            <a:off x="2552700" y="558800"/>
            <a:ext cx="5732780" cy="239204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596900" algn="l"/>
              </a:tabLst>
            </a:pPr>
            <a:r>
              <a:rPr lang="en-US" altLang="zh-CN" dirty="0" smtClean="0"/>
              <a:t>	</a:t>
            </a:r>
          </a:p>
          <a:p>
            <a:pPr>
              <a:lnSpc>
                <a:spcPts val="2000"/>
              </a:lnSpc>
              <a:tabLst>
                <a:tab pos="596900" algn="l"/>
              </a:tabLst>
            </a:pP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Ensaios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</a:p>
          <a:p>
            <a:pPr>
              <a:lnSpc>
                <a:spcPts val="2000"/>
              </a:lnSpc>
              <a:tabLst>
                <a:tab pos="596900" algn="l"/>
              </a:tabLst>
            </a:pPr>
            <a:endParaRPr lang="en-US" altLang="zh-CN" sz="3205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  <a:tabLst>
                <a:tab pos="596900" algn="l"/>
              </a:tabLst>
            </a:pPr>
            <a:endParaRPr lang="en-US" altLang="zh-CN" sz="3205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800"/>
              </a:lnSpc>
              <a:tabLst>
                <a:tab pos="5969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Circuito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equivalente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T.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letras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5969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“oc”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significam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open-circuited.</a:t>
            </a:r>
          </a:p>
        </p:txBody>
      </p:sp>
      <p:pic>
        <p:nvPicPr>
          <p:cNvPr id="5" name="Á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154"/>
    </mc:Choice>
    <mc:Fallback>
      <p:transition spd="slow" advTm="171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955" y="450215"/>
            <a:ext cx="9177020" cy="633984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1017786" y="1251077"/>
            <a:ext cx="8728199" cy="196850"/>
          </a:xfrm>
          <a:custGeom>
            <a:avLst/>
            <a:gdLst>
              <a:gd name="connsiteX0" fmla="*/ 79375 w 8728199"/>
              <a:gd name="connsiteY0" fmla="*/ 79375 h 196850"/>
              <a:gd name="connsiteX1" fmla="*/ 8648824 w 8728199"/>
              <a:gd name="connsiteY1" fmla="*/ 79375 h 1968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728199" h="196850">
                <a:moveTo>
                  <a:pt x="79375" y="79375"/>
                </a:moveTo>
                <a:lnTo>
                  <a:pt x="8648824" y="79375"/>
                </a:lnTo>
              </a:path>
            </a:pathLst>
          </a:custGeom>
          <a:ln w="381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1"/>
          <p:cNvSpPr txBox="1"/>
          <p:nvPr/>
        </p:nvSpPr>
        <p:spPr>
          <a:xfrm>
            <a:off x="2260600" y="660400"/>
            <a:ext cx="6487160" cy="498284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292100" algn="l"/>
                <a:tab pos="889000" algn="l"/>
              </a:tabLst>
            </a:pPr>
            <a:r>
              <a:rPr lang="en-US" altLang="zh-CN" dirty="0" smtClean="0"/>
              <a:t>	</a:t>
            </a:r>
          </a:p>
          <a:p>
            <a:pPr>
              <a:lnSpc>
                <a:spcPts val="2000"/>
              </a:lnSpc>
              <a:tabLst>
                <a:tab pos="292100" algn="l"/>
                <a:tab pos="889000" algn="l"/>
              </a:tabLst>
            </a:pPr>
            <a:r>
              <a:rPr lang="en-US" altLang="zh-CN" dirty="0" smtClean="0"/>
              <a:t>	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Ensaios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</a:p>
          <a:p>
            <a:pPr>
              <a:lnSpc>
                <a:spcPts val="2000"/>
              </a:lnSpc>
              <a:tabLst>
                <a:tab pos="292100" algn="l"/>
                <a:tab pos="889000" algn="l"/>
              </a:tabLst>
            </a:pPr>
            <a:endParaRPr lang="en-US" altLang="zh-CN" sz="3205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300"/>
              </a:lnSpc>
              <a:tabLst>
                <a:tab pos="292100" algn="l"/>
                <a:tab pos="8890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Como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impedância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excitação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é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292100" algn="l"/>
                <a:tab pos="8890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bem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elevada,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queda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tensão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na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600"/>
              </a:lnSpc>
              <a:tabLst>
                <a:tab pos="292100" algn="l"/>
                <a:tab pos="8890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impedância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dispersão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292100" algn="l"/>
                <a:tab pos="8890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primário,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causada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pela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corrente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292100" algn="l"/>
                <a:tab pos="8890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excitação,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é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desprezível.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Assim,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600"/>
              </a:lnSpc>
              <a:tabLst>
                <a:tab pos="292100" algn="l"/>
                <a:tab pos="8890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tensão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aplicada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é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praticamente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igual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292100" algn="l"/>
                <a:tab pos="8890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tensão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sobre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ramo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excitação.</a:t>
            </a:r>
          </a:p>
        </p:txBody>
      </p:sp>
      <p:pic>
        <p:nvPicPr>
          <p:cNvPr id="3" name="Á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097"/>
    </mc:Choice>
    <mc:Fallback>
      <p:transition spd="slow" advTm="210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365" y="434975"/>
            <a:ext cx="9427845" cy="6513195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1170186" y="1403477"/>
            <a:ext cx="8728199" cy="196850"/>
          </a:xfrm>
          <a:custGeom>
            <a:avLst/>
            <a:gdLst>
              <a:gd name="connsiteX0" fmla="*/ 79375 w 8728199"/>
              <a:gd name="connsiteY0" fmla="*/ 79375 h 196850"/>
              <a:gd name="connsiteX1" fmla="*/ 8648824 w 8728199"/>
              <a:gd name="connsiteY1" fmla="*/ 79375 h 1968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728199" h="196850">
                <a:moveTo>
                  <a:pt x="79375" y="79375"/>
                </a:moveTo>
                <a:lnTo>
                  <a:pt x="8648824" y="79375"/>
                </a:lnTo>
              </a:path>
            </a:pathLst>
          </a:custGeom>
          <a:ln w="381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1"/>
          <p:cNvSpPr txBox="1"/>
          <p:nvPr/>
        </p:nvSpPr>
        <p:spPr>
          <a:xfrm>
            <a:off x="1972945" y="814070"/>
            <a:ext cx="8161020" cy="423926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292100" algn="l"/>
                <a:tab pos="889000" algn="l"/>
                <a:tab pos="4660900" algn="l"/>
                <a:tab pos="5461000" algn="l"/>
                <a:tab pos="5499100" algn="l"/>
              </a:tabLst>
            </a:pPr>
            <a:endParaRPr lang="en-US" altLang="zh-CN" dirty="0" smtClean="0"/>
          </a:p>
          <a:p>
            <a:pPr algn="ctr">
              <a:lnSpc>
                <a:spcPts val="2000"/>
              </a:lnSpc>
              <a:tabLst>
                <a:tab pos="292100" algn="l"/>
                <a:tab pos="889000" algn="l"/>
                <a:tab pos="4660900" algn="l"/>
                <a:tab pos="5461000" algn="l"/>
                <a:tab pos="5499100" algn="l"/>
              </a:tabLst>
            </a:pPr>
            <a:r>
              <a:rPr lang="en-US" altLang="zh-CN" dirty="0" smtClean="0"/>
              <a:t>	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Ensaios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</a:p>
          <a:p>
            <a:pPr algn="ctr">
              <a:lnSpc>
                <a:spcPts val="2000"/>
              </a:lnSpc>
              <a:tabLst>
                <a:tab pos="292100" algn="l"/>
                <a:tab pos="889000" algn="l"/>
                <a:tab pos="4660900" algn="l"/>
                <a:tab pos="5461000" algn="l"/>
                <a:tab pos="5499100" algn="l"/>
              </a:tabLst>
            </a:pPr>
            <a:endParaRPr lang="en-US" altLang="zh-CN" sz="3205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  <a:tabLst>
                <a:tab pos="292100" algn="l"/>
                <a:tab pos="889000" algn="l"/>
                <a:tab pos="4660900" algn="l"/>
                <a:tab pos="5461000" algn="l"/>
                <a:tab pos="5499100" algn="l"/>
              </a:tabLst>
            </a:pPr>
            <a:endParaRPr lang="en-US" altLang="zh-CN" sz="3205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Também,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perda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na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resistência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292100" algn="l"/>
                <a:tab pos="889000" algn="l"/>
                <a:tab pos="4660900" algn="l"/>
                <a:tab pos="5461000" algn="l"/>
                <a:tab pos="54991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enrolamento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primário,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causada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600"/>
              </a:lnSpc>
              <a:tabLst>
                <a:tab pos="292100" algn="l"/>
                <a:tab pos="889000" algn="l"/>
                <a:tab pos="4660900" algn="l"/>
                <a:tab pos="5461000" algn="l"/>
                <a:tab pos="54991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pela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corrente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excitação,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é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292100" algn="l"/>
                <a:tab pos="889000" algn="l"/>
                <a:tab pos="4660900" algn="l"/>
                <a:tab pos="5461000" algn="l"/>
                <a:tab pos="54991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desprezível,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modo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que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292100" algn="l"/>
                <a:tab pos="889000" algn="l"/>
                <a:tab pos="4660900" algn="l"/>
                <a:tab pos="5461000" algn="l"/>
                <a:tab pos="54991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potência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entrada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é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considerada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600"/>
              </a:lnSpc>
              <a:tabLst>
                <a:tab pos="292100" algn="l"/>
                <a:tab pos="889000" algn="l"/>
                <a:tab pos="4660900" algn="l"/>
                <a:tab pos="5461000" algn="l"/>
                <a:tab pos="54991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igual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à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perda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no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núcleo.</a:t>
            </a:r>
            <a:r>
              <a:rPr lang="en-US" altLang="zh-CN" sz="14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dirty="0" smtClean="0"/>
              <a:t>			</a:t>
            </a:r>
            <a:endParaRPr lang="en-US" altLang="zh-CN" sz="1490" i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Objeto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251325" y="5140325"/>
          <a:ext cx="2172970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9" r:id="rId7" imgW="1041400" imgH="508000" progId="Equation.KSEE3">
                  <p:embed/>
                </p:oleObj>
              </mc:Choice>
              <mc:Fallback>
                <p:oleObj r:id="rId7" imgW="1041400" imgH="508000" progId="Equation.KSEE3">
                  <p:embed/>
                  <p:pic>
                    <p:nvPicPr>
                      <p:cNvPr id="0" name="Imagem 409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51325" y="5140325"/>
                        <a:ext cx="2172970" cy="1060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Á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398"/>
    </mc:Choice>
    <mc:Fallback>
      <p:transition spd="slow" advTm="213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470" y="272415"/>
            <a:ext cx="9363710" cy="6468745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1017786" y="1251077"/>
            <a:ext cx="8728199" cy="196850"/>
          </a:xfrm>
          <a:custGeom>
            <a:avLst/>
            <a:gdLst>
              <a:gd name="connsiteX0" fmla="*/ 79375 w 8728199"/>
              <a:gd name="connsiteY0" fmla="*/ 79375 h 196850"/>
              <a:gd name="connsiteX1" fmla="*/ 8648824 w 8728199"/>
              <a:gd name="connsiteY1" fmla="*/ 79375 h 1968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728199" h="196850">
                <a:moveTo>
                  <a:pt x="79375" y="79375"/>
                </a:moveTo>
                <a:lnTo>
                  <a:pt x="8648824" y="79375"/>
                </a:lnTo>
              </a:path>
            </a:pathLst>
          </a:custGeom>
          <a:ln w="381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1"/>
          <p:cNvSpPr txBox="1"/>
          <p:nvPr/>
        </p:nvSpPr>
        <p:spPr>
          <a:xfrm>
            <a:off x="2324100" y="1028700"/>
            <a:ext cx="5686425" cy="44824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596900" algn="l"/>
              </a:tabLst>
            </a:pP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Ensaios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000"/>
              </a:lnSpc>
              <a:tabLst>
                <a:tab pos="5969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Então,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costuma-se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ignorar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5969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impedância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dispersão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no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5969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primário,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aproximar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600"/>
              </a:lnSpc>
              <a:tabLst>
                <a:tab pos="5969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impedância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circuito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aberto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5969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como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sendo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impedância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5969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magnetização.</a:t>
            </a:r>
          </a:p>
        </p:txBody>
      </p:sp>
      <p:pic>
        <p:nvPicPr>
          <p:cNvPr id="3" name="Á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57"/>
    </mc:Choice>
    <mc:Fallback>
      <p:transition spd="slow" advTm="78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745" y="349250"/>
            <a:ext cx="9399905" cy="6494145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1017786" y="1251077"/>
            <a:ext cx="8728199" cy="196850"/>
          </a:xfrm>
          <a:custGeom>
            <a:avLst/>
            <a:gdLst>
              <a:gd name="connsiteX0" fmla="*/ 79375 w 8728199"/>
              <a:gd name="connsiteY0" fmla="*/ 79375 h 196850"/>
              <a:gd name="connsiteX1" fmla="*/ 8648824 w 8728199"/>
              <a:gd name="connsiteY1" fmla="*/ 79375 h 1968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728199" h="196850">
                <a:moveTo>
                  <a:pt x="79375" y="79375"/>
                </a:moveTo>
                <a:lnTo>
                  <a:pt x="8648824" y="79375"/>
                </a:lnTo>
              </a:path>
            </a:pathLst>
          </a:custGeom>
          <a:ln w="381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68700" y="3619500"/>
            <a:ext cx="3517900" cy="2540000"/>
          </a:xfrm>
          <a:prstGeom prst="rect">
            <a:avLst/>
          </a:prstGeom>
          <a:noFill/>
        </p:spPr>
      </p:pic>
      <p:sp>
        <p:nvSpPr>
          <p:cNvPr id="7" name="TextBox 1"/>
          <p:cNvSpPr txBox="1"/>
          <p:nvPr/>
        </p:nvSpPr>
        <p:spPr>
          <a:xfrm>
            <a:off x="2552700" y="558800"/>
            <a:ext cx="5752465" cy="236664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596900" algn="l"/>
              </a:tabLst>
            </a:pPr>
            <a:r>
              <a:rPr lang="en-US" altLang="zh-CN" dirty="0" smtClean="0"/>
              <a:t>	</a:t>
            </a:r>
          </a:p>
          <a:p>
            <a:pPr>
              <a:lnSpc>
                <a:spcPts val="2000"/>
              </a:lnSpc>
              <a:tabLst>
                <a:tab pos="596900" algn="l"/>
              </a:tabLst>
            </a:pP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Ensaios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800"/>
              </a:lnSpc>
              <a:tabLst>
                <a:tab pos="596900" algn="l"/>
              </a:tabLst>
            </a:pPr>
            <a:endParaRPr lang="en-US" altLang="zh-CN" sz="3205" dirty="0" smtClean="0">
              <a:solidFill>
                <a:srgbClr val="000000"/>
              </a:solidFill>
              <a:latin typeface="Tahoma" panose="020B0604030504040204" pitchFamily="18" charset="0"/>
              <a:cs typeface="Tahoma" panose="020B0604030504040204" pitchFamily="18" charset="0"/>
            </a:endParaRPr>
          </a:p>
          <a:p>
            <a:pPr>
              <a:lnSpc>
                <a:spcPts val="3800"/>
              </a:lnSpc>
              <a:tabLst>
                <a:tab pos="5969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Circuito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equivalente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L.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letras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5969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“oc”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significam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open-circuited.</a:t>
            </a:r>
          </a:p>
        </p:txBody>
      </p:sp>
      <p:pic>
        <p:nvPicPr>
          <p:cNvPr id="4" name="Á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869"/>
    </mc:Choice>
    <mc:Fallback>
      <p:transition spd="slow" advTm="198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680" y="245745"/>
            <a:ext cx="9685020" cy="6690995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1017786" y="1403477"/>
            <a:ext cx="8728199" cy="196850"/>
          </a:xfrm>
          <a:custGeom>
            <a:avLst/>
            <a:gdLst>
              <a:gd name="connsiteX0" fmla="*/ 79375 w 8728199"/>
              <a:gd name="connsiteY0" fmla="*/ 79375 h 196850"/>
              <a:gd name="connsiteX1" fmla="*/ 8648824 w 8728199"/>
              <a:gd name="connsiteY1" fmla="*/ 79375 h 1968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728199" h="196850">
                <a:moveTo>
                  <a:pt x="79375" y="79375"/>
                </a:moveTo>
                <a:lnTo>
                  <a:pt x="8648824" y="79375"/>
                </a:lnTo>
              </a:path>
            </a:pathLst>
          </a:custGeom>
          <a:ln w="381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1"/>
          <p:cNvSpPr txBox="1"/>
          <p:nvPr/>
        </p:nvSpPr>
        <p:spPr>
          <a:xfrm>
            <a:off x="2413000" y="635000"/>
            <a:ext cx="6304280" cy="480314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139700" algn="l"/>
                <a:tab pos="736600" algn="l"/>
              </a:tabLst>
            </a:pPr>
            <a:r>
              <a:rPr lang="en-US" altLang="zh-CN" dirty="0" smtClean="0"/>
              <a:t>		</a:t>
            </a:r>
          </a:p>
          <a:p>
            <a:pPr>
              <a:lnSpc>
                <a:spcPts val="2000"/>
              </a:lnSpc>
              <a:tabLst>
                <a:tab pos="139700" algn="l"/>
                <a:tab pos="736600" algn="l"/>
              </a:tabLst>
            </a:pPr>
            <a:r>
              <a:rPr lang="en-US" altLang="zh-CN" dirty="0" smtClean="0"/>
              <a:t>	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Ensaios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</a:p>
          <a:p>
            <a:pPr>
              <a:lnSpc>
                <a:spcPts val="2000"/>
              </a:lnSpc>
              <a:tabLst>
                <a:tab pos="139700" algn="l"/>
                <a:tab pos="736600" algn="l"/>
              </a:tabLst>
            </a:pPr>
            <a:endParaRPr lang="en-US" altLang="zh-CN" sz="3205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  <a:tabLst>
                <a:tab pos="139700" algn="l"/>
                <a:tab pos="736600" algn="l"/>
              </a:tabLst>
            </a:pPr>
            <a:endParaRPr lang="en-US" altLang="zh-CN" sz="3205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400"/>
              </a:lnSpc>
              <a:tabLst>
                <a:tab pos="139700" algn="l"/>
                <a:tab pos="7366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No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ensaio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vazio,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mede-se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100"/>
              </a:lnSpc>
              <a:tabLst>
                <a:tab pos="139700" algn="l"/>
                <a:tab pos="7366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tensão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aplicada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V</a:t>
            </a:r>
            <a:r>
              <a:rPr lang="en-US" altLang="zh-CN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00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,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corrente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de</a:t>
            </a:r>
          </a:p>
          <a:p>
            <a:pPr>
              <a:lnSpc>
                <a:spcPts val="4500"/>
              </a:lnSpc>
              <a:tabLst>
                <a:tab pos="139700" algn="l"/>
                <a:tab pos="7366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circuito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aberto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I</a:t>
            </a:r>
            <a:r>
              <a:rPr lang="en-US" altLang="zh-CN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00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potência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P</a:t>
            </a:r>
            <a:r>
              <a:rPr lang="en-US" altLang="zh-CN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00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.</a:t>
            </a:r>
          </a:p>
          <a:p>
            <a:pPr>
              <a:lnSpc>
                <a:spcPts val="4600"/>
              </a:lnSpc>
              <a:tabLst>
                <a:tab pos="139700" algn="l"/>
                <a:tab pos="7366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tensão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V</a:t>
            </a:r>
            <a:r>
              <a:rPr lang="en-US" altLang="zh-CN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00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é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tensão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nominal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</a:p>
          <a:p>
            <a:pPr>
              <a:lnSpc>
                <a:spcPts val="4500"/>
              </a:lnSpc>
              <a:tabLst>
                <a:tab pos="139700" algn="l"/>
                <a:tab pos="7366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corrente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I</a:t>
            </a:r>
            <a:r>
              <a:rPr lang="en-US" altLang="zh-CN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00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é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corrente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de</a:t>
            </a:r>
          </a:p>
          <a:p>
            <a:pPr>
              <a:lnSpc>
                <a:spcPts val="4000"/>
              </a:lnSpc>
              <a:tabLst>
                <a:tab pos="139700" algn="l"/>
                <a:tab pos="7366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excitação.</a:t>
            </a:r>
          </a:p>
        </p:txBody>
      </p:sp>
      <p:pic>
        <p:nvPicPr>
          <p:cNvPr id="3" name="Á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758"/>
    </mc:Choice>
    <mc:Fallback>
      <p:transition spd="slow" advTm="77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m 3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970" y="269875"/>
            <a:ext cx="9645650" cy="666369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1017786" y="1251077"/>
            <a:ext cx="8728199" cy="196850"/>
          </a:xfrm>
          <a:custGeom>
            <a:avLst/>
            <a:gdLst>
              <a:gd name="connsiteX0" fmla="*/ 79375 w 8728199"/>
              <a:gd name="connsiteY0" fmla="*/ 79375 h 196850"/>
              <a:gd name="connsiteX1" fmla="*/ 8648824 w 8728199"/>
              <a:gd name="connsiteY1" fmla="*/ 79375 h 1968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728199" h="196850">
                <a:moveTo>
                  <a:pt x="79375" y="79375"/>
                </a:moveTo>
                <a:lnTo>
                  <a:pt x="8648824" y="79375"/>
                </a:lnTo>
              </a:path>
            </a:pathLst>
          </a:custGeom>
          <a:ln w="381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"/>
          <p:cNvSpPr txBox="1"/>
          <p:nvPr/>
        </p:nvSpPr>
        <p:spPr>
          <a:xfrm>
            <a:off x="2336800" y="571500"/>
            <a:ext cx="6076950" cy="266128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215900" algn="l"/>
                <a:tab pos="812800" algn="l"/>
              </a:tabLst>
            </a:pPr>
            <a:r>
              <a:rPr lang="en-US" altLang="zh-CN" dirty="0" smtClean="0"/>
              <a:t>		</a:t>
            </a:r>
            <a:r>
              <a:rPr lang="pt-BR" altLang="en-US" dirty="0" smtClean="0"/>
              <a:t>,</a:t>
            </a:r>
          </a:p>
          <a:p>
            <a:pPr>
              <a:lnSpc>
                <a:spcPts val="2000"/>
              </a:lnSpc>
              <a:tabLst>
                <a:tab pos="215900" algn="l"/>
                <a:tab pos="812800" algn="l"/>
              </a:tabLst>
            </a:pPr>
            <a:r>
              <a:rPr lang="en-US" altLang="zh-CN" dirty="0" smtClean="0"/>
              <a:t>	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Ensaios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</a:p>
          <a:p>
            <a:pPr>
              <a:lnSpc>
                <a:spcPts val="2000"/>
              </a:lnSpc>
              <a:tabLst>
                <a:tab pos="215900" algn="l"/>
                <a:tab pos="812800" algn="l"/>
              </a:tabLst>
            </a:pPr>
            <a:endParaRPr lang="en-US" altLang="zh-CN" sz="3205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300"/>
              </a:lnSpc>
              <a:tabLst>
                <a:tab pos="215900" algn="l"/>
                <a:tab pos="8128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parâmetros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do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circuito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paralelo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215900" algn="l"/>
                <a:tab pos="8128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são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obtidos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usando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as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seguintes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600"/>
              </a:lnSpc>
              <a:tabLst>
                <a:tab pos="215900" algn="l"/>
                <a:tab pos="8128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Tahoma" panose="020B0604030504040204" pitchFamily="18" charset="0"/>
                <a:cs typeface="Tahoma" panose="020B0604030504040204" pitchFamily="18" charset="0"/>
              </a:rPr>
              <a:t>fórmulas:</a:t>
            </a:r>
          </a:p>
        </p:txBody>
      </p:sp>
      <p:graphicFrame>
        <p:nvGraphicFramePr>
          <p:cNvPr id="25" name="Objeto 2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145088" y="3416935"/>
          <a:ext cx="1458595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5" r:id="rId8" imgW="698500" imgH="508000" progId="Equation.KSEE3">
                  <p:embed/>
                </p:oleObj>
              </mc:Choice>
              <mc:Fallback>
                <p:oleObj r:id="rId8" imgW="698500" imgH="508000" progId="Equation.KSEE3">
                  <p:embed/>
                  <p:pic>
                    <p:nvPicPr>
                      <p:cNvPr id="0" name="Imagem 4096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145088" y="3416935"/>
                        <a:ext cx="1458595" cy="1060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to 2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504123" y="3416935"/>
          <a:ext cx="1378585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6" r:id="rId10" imgW="660400" imgH="508000" progId="Equation.KSEE3">
                  <p:embed/>
                </p:oleObj>
              </mc:Choice>
              <mc:Fallback>
                <p:oleObj r:id="rId10" imgW="660400" imgH="508000" progId="Equation.KSEE3">
                  <p:embed/>
                  <p:pic>
                    <p:nvPicPr>
                      <p:cNvPr id="0" name="Imagem 4096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504123" y="3416935"/>
                        <a:ext cx="1378585" cy="1060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to 2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782571" y="4706620"/>
          <a:ext cx="3846830" cy="1935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7" r:id="rId12" imgW="1841500" imgH="927100" progId="Equation.KSEE3">
                  <p:embed/>
                </p:oleObj>
              </mc:Choice>
              <mc:Fallback>
                <p:oleObj r:id="rId12" imgW="1841500" imgH="927100" progId="Equation.KSEE3">
                  <p:embed/>
                  <p:pic>
                    <p:nvPicPr>
                      <p:cNvPr id="0" name="Imagem 4096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782571" y="4706620"/>
                        <a:ext cx="3846830" cy="1935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Áudio 5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442"/>
    </mc:Choice>
    <mc:Fallback>
      <p:transition spd="slow" advTm="334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75" y="257013"/>
            <a:ext cx="10316225" cy="712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reeform 3"/>
          <p:cNvSpPr/>
          <p:nvPr/>
        </p:nvSpPr>
        <p:spPr>
          <a:xfrm>
            <a:off x="727965" y="1471676"/>
            <a:ext cx="8653269" cy="839724"/>
          </a:xfrm>
          <a:custGeom>
            <a:avLst/>
            <a:gdLst>
              <a:gd name="connsiteX0" fmla="*/ 68580 w 8653269"/>
              <a:gd name="connsiteY0" fmla="*/ 0 h 839724"/>
              <a:gd name="connsiteX1" fmla="*/ 8653269 w 8653269"/>
              <a:gd name="connsiteY1" fmla="*/ 0 h 839724"/>
              <a:gd name="connsiteX2" fmla="*/ 8653269 w 8653269"/>
              <a:gd name="connsiteY2" fmla="*/ 769620 h 839724"/>
              <a:gd name="connsiteX3" fmla="*/ 8653269 w 8653269"/>
              <a:gd name="connsiteY3" fmla="*/ 769620 h 839724"/>
              <a:gd name="connsiteX4" fmla="*/ 8583165 w 8653269"/>
              <a:gd name="connsiteY4" fmla="*/ 839724 h 839724"/>
              <a:gd name="connsiteX5" fmla="*/ 8583165 w 8653269"/>
              <a:gd name="connsiteY5" fmla="*/ 839724 h 839724"/>
              <a:gd name="connsiteX6" fmla="*/ 0 w 8653269"/>
              <a:gd name="connsiteY6" fmla="*/ 839724 h 839724"/>
              <a:gd name="connsiteX7" fmla="*/ 0 w 8653269"/>
              <a:gd name="connsiteY7" fmla="*/ 70104 h 839724"/>
              <a:gd name="connsiteX8" fmla="*/ 0 w 8653269"/>
              <a:gd name="connsiteY8" fmla="*/ 70104 h 839724"/>
              <a:gd name="connsiteX9" fmla="*/ 68580 w 8653269"/>
              <a:gd name="connsiteY9" fmla="*/ 0 h 839724"/>
              <a:gd name="connsiteX10" fmla="*/ 68580 w 8653269"/>
              <a:gd name="connsiteY10" fmla="*/ 0 h 8397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8653269" h="839724">
                <a:moveTo>
                  <a:pt x="68580" y="0"/>
                </a:moveTo>
                <a:lnTo>
                  <a:pt x="8653269" y="0"/>
                </a:lnTo>
                <a:lnTo>
                  <a:pt x="8653269" y="769620"/>
                </a:lnTo>
                <a:lnTo>
                  <a:pt x="8653269" y="769620"/>
                </a:lnTo>
                <a:cubicBezTo>
                  <a:pt x="8653269" y="809244"/>
                  <a:pt x="8621265" y="839724"/>
                  <a:pt x="8583165" y="839724"/>
                </a:cubicBezTo>
                <a:lnTo>
                  <a:pt x="8583165" y="839724"/>
                </a:lnTo>
                <a:lnTo>
                  <a:pt x="0" y="839724"/>
                </a:lnTo>
                <a:lnTo>
                  <a:pt x="0" y="70104"/>
                </a:lnTo>
                <a:lnTo>
                  <a:pt x="0" y="70104"/>
                </a:lnTo>
                <a:cubicBezTo>
                  <a:pt x="0" y="32003"/>
                  <a:pt x="30480" y="0"/>
                  <a:pt x="68580" y="0"/>
                </a:cubicBezTo>
                <a:lnTo>
                  <a:pt x="68580" y="0"/>
                </a:lnTo>
              </a:path>
            </a:pathLst>
          </a:custGeom>
          <a:solidFill>
            <a:srgbClr val="D9DBC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1"/>
          <p:cNvSpPr txBox="1"/>
          <p:nvPr/>
        </p:nvSpPr>
        <p:spPr>
          <a:xfrm>
            <a:off x="927100" y="901700"/>
            <a:ext cx="8255000" cy="140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000"/>
              </a:lnSpc>
              <a:tabLst>
                <a:tab pos="266700" algn="l"/>
                <a:tab pos="787400" algn="l"/>
              </a:tabLst>
            </a:pPr>
            <a:r>
              <a:rPr lang="en-US" altLang="zh-CN" dirty="0" smtClean="0"/>
              <a:t>		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Circuitos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Trifásicos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266700" algn="l"/>
                <a:tab pos="787400" algn="l"/>
              </a:tabLst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Diversos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ligação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possíveis,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conforme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ilustrado</a:t>
            </a:r>
          </a:p>
          <a:p>
            <a:pPr>
              <a:lnSpc>
                <a:spcPts val="3200"/>
              </a:lnSpc>
              <a:tabLst>
                <a:tab pos="266700" algn="l"/>
                <a:tab pos="7874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a=N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/N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</a:p>
        </p:txBody>
      </p:sp>
      <p:sp>
        <p:nvSpPr>
          <p:cNvPr id="8" name="Freeform 3"/>
          <p:cNvSpPr/>
          <p:nvPr/>
        </p:nvSpPr>
        <p:spPr>
          <a:xfrm>
            <a:off x="762436" y="2797142"/>
            <a:ext cx="8653269" cy="839724"/>
          </a:xfrm>
          <a:custGeom>
            <a:avLst/>
            <a:gdLst>
              <a:gd name="connsiteX0" fmla="*/ 68580 w 8653269"/>
              <a:gd name="connsiteY0" fmla="*/ 0 h 839724"/>
              <a:gd name="connsiteX1" fmla="*/ 8653269 w 8653269"/>
              <a:gd name="connsiteY1" fmla="*/ 0 h 839724"/>
              <a:gd name="connsiteX2" fmla="*/ 8653269 w 8653269"/>
              <a:gd name="connsiteY2" fmla="*/ 769620 h 839724"/>
              <a:gd name="connsiteX3" fmla="*/ 8653269 w 8653269"/>
              <a:gd name="connsiteY3" fmla="*/ 769620 h 839724"/>
              <a:gd name="connsiteX4" fmla="*/ 8583165 w 8653269"/>
              <a:gd name="connsiteY4" fmla="*/ 839724 h 839724"/>
              <a:gd name="connsiteX5" fmla="*/ 8583165 w 8653269"/>
              <a:gd name="connsiteY5" fmla="*/ 839724 h 839724"/>
              <a:gd name="connsiteX6" fmla="*/ 0 w 8653269"/>
              <a:gd name="connsiteY6" fmla="*/ 839724 h 839724"/>
              <a:gd name="connsiteX7" fmla="*/ 0 w 8653269"/>
              <a:gd name="connsiteY7" fmla="*/ 70104 h 839724"/>
              <a:gd name="connsiteX8" fmla="*/ 0 w 8653269"/>
              <a:gd name="connsiteY8" fmla="*/ 70104 h 839724"/>
              <a:gd name="connsiteX9" fmla="*/ 68580 w 8653269"/>
              <a:gd name="connsiteY9" fmla="*/ 0 h 839724"/>
              <a:gd name="connsiteX10" fmla="*/ 68580 w 8653269"/>
              <a:gd name="connsiteY10" fmla="*/ 0 h 8397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8653269" h="839724">
                <a:moveTo>
                  <a:pt x="68580" y="0"/>
                </a:moveTo>
                <a:lnTo>
                  <a:pt x="8653269" y="0"/>
                </a:lnTo>
                <a:lnTo>
                  <a:pt x="8653269" y="769620"/>
                </a:lnTo>
                <a:lnTo>
                  <a:pt x="8653269" y="769620"/>
                </a:lnTo>
                <a:cubicBezTo>
                  <a:pt x="8653269" y="809244"/>
                  <a:pt x="8621265" y="839724"/>
                  <a:pt x="8583165" y="839724"/>
                </a:cubicBezTo>
                <a:lnTo>
                  <a:pt x="8583165" y="839724"/>
                </a:lnTo>
                <a:lnTo>
                  <a:pt x="0" y="839724"/>
                </a:lnTo>
                <a:lnTo>
                  <a:pt x="0" y="70104"/>
                </a:lnTo>
                <a:lnTo>
                  <a:pt x="0" y="70104"/>
                </a:lnTo>
                <a:cubicBezTo>
                  <a:pt x="0" y="32003"/>
                  <a:pt x="30480" y="0"/>
                  <a:pt x="68580" y="0"/>
                </a:cubicBezTo>
                <a:lnTo>
                  <a:pt x="68580" y="0"/>
                </a:lnTo>
              </a:path>
            </a:pathLst>
          </a:custGeom>
          <a:solidFill>
            <a:srgbClr val="D9DBC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1"/>
          <p:cNvSpPr txBox="1"/>
          <p:nvPr/>
        </p:nvSpPr>
        <p:spPr>
          <a:xfrm>
            <a:off x="3106793" y="2961387"/>
            <a:ext cx="3877472" cy="53347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266700" algn="l"/>
                <a:tab pos="787400" algn="l"/>
              </a:tabLst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400" dirty="0" err="1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Trifásico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vs 3 </a:t>
            </a:r>
            <a:r>
              <a:rPr lang="en-US" altLang="zh-CN" sz="2400" dirty="0" err="1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monofásicos</a:t>
            </a:r>
            <a:endParaRPr lang="en-US" altLang="zh-CN" sz="2400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82" y="3702050"/>
            <a:ext cx="3976089" cy="3458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4" descr="Autotransformadores trifásicos - Transformadores Elétricos em São Paulo |  Etna Transformadore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824" y="4159250"/>
            <a:ext cx="3178175" cy="3098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Áudio 1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111"/>
    </mc:Choice>
    <mc:Fallback>
      <p:transition spd="slow" advTm="651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120650"/>
            <a:ext cx="9677400" cy="66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927100" y="425450"/>
            <a:ext cx="8229600" cy="1068388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064" y="2254250"/>
            <a:ext cx="741896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Á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496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024"/>
    </mc:Choice>
    <mc:Fallback>
      <p:transition spd="slow" advTm="310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21" y="196850"/>
            <a:ext cx="9983379" cy="6897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899" y="2021426"/>
            <a:ext cx="7537117" cy="3509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Á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455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796"/>
    </mc:Choice>
    <mc:Fallback>
      <p:transition spd="slow" advTm="147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250310"/>
            <a:ext cx="9829799" cy="6791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00" y="1949450"/>
            <a:ext cx="8441633" cy="396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Á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599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19"/>
    </mc:Choice>
    <mc:Fallback>
      <p:transition spd="slow" advTm="78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17" y="273050"/>
            <a:ext cx="9644483" cy="6663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942" y="2178050"/>
            <a:ext cx="8422758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Á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084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832"/>
    </mc:Choice>
    <mc:Fallback>
      <p:transition spd="slow" advTm="138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55" name="Picture 1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21" y="196850"/>
            <a:ext cx="10079477" cy="6963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reeform 3"/>
          <p:cNvSpPr/>
          <p:nvPr/>
        </p:nvSpPr>
        <p:spPr>
          <a:xfrm>
            <a:off x="964573" y="1734312"/>
            <a:ext cx="9111993" cy="1350263"/>
          </a:xfrm>
          <a:custGeom>
            <a:avLst/>
            <a:gdLst>
              <a:gd name="connsiteX0" fmla="*/ 112775 w 9111993"/>
              <a:gd name="connsiteY0" fmla="*/ 0 h 1350263"/>
              <a:gd name="connsiteX1" fmla="*/ 9111993 w 9111993"/>
              <a:gd name="connsiteY1" fmla="*/ 0 h 1350263"/>
              <a:gd name="connsiteX2" fmla="*/ 9111993 w 9111993"/>
              <a:gd name="connsiteY2" fmla="*/ 1239012 h 1350263"/>
              <a:gd name="connsiteX3" fmla="*/ 9111993 w 9111993"/>
              <a:gd name="connsiteY3" fmla="*/ 1239012 h 1350263"/>
              <a:gd name="connsiteX4" fmla="*/ 8999217 w 9111993"/>
              <a:gd name="connsiteY4" fmla="*/ 1350263 h 1350263"/>
              <a:gd name="connsiteX5" fmla="*/ 8999217 w 9111993"/>
              <a:gd name="connsiteY5" fmla="*/ 1350263 h 1350263"/>
              <a:gd name="connsiteX6" fmla="*/ 0 w 9111993"/>
              <a:gd name="connsiteY6" fmla="*/ 1350263 h 1350263"/>
              <a:gd name="connsiteX7" fmla="*/ 0 w 9111993"/>
              <a:gd name="connsiteY7" fmla="*/ 111251 h 1350263"/>
              <a:gd name="connsiteX8" fmla="*/ 0 w 9111993"/>
              <a:gd name="connsiteY8" fmla="*/ 111251 h 1350263"/>
              <a:gd name="connsiteX9" fmla="*/ 112775 w 9111993"/>
              <a:gd name="connsiteY9" fmla="*/ 0 h 1350263"/>
              <a:gd name="connsiteX10" fmla="*/ 112775 w 9111993"/>
              <a:gd name="connsiteY10" fmla="*/ 0 h 135026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9111993" h="1350263">
                <a:moveTo>
                  <a:pt x="112775" y="0"/>
                </a:moveTo>
                <a:lnTo>
                  <a:pt x="9111993" y="0"/>
                </a:lnTo>
                <a:lnTo>
                  <a:pt x="9111993" y="1239012"/>
                </a:lnTo>
                <a:lnTo>
                  <a:pt x="9111993" y="1239012"/>
                </a:lnTo>
                <a:cubicBezTo>
                  <a:pt x="9111993" y="1299972"/>
                  <a:pt x="9061701" y="1350263"/>
                  <a:pt x="8999217" y="1350263"/>
                </a:cubicBezTo>
                <a:lnTo>
                  <a:pt x="8999217" y="1350263"/>
                </a:lnTo>
                <a:lnTo>
                  <a:pt x="0" y="1350263"/>
                </a:lnTo>
                <a:lnTo>
                  <a:pt x="0" y="111251"/>
                </a:lnTo>
                <a:lnTo>
                  <a:pt x="0" y="111251"/>
                </a:lnTo>
                <a:cubicBezTo>
                  <a:pt x="0" y="50291"/>
                  <a:pt x="50291" y="0"/>
                  <a:pt x="112775" y="0"/>
                </a:cubicBezTo>
                <a:lnTo>
                  <a:pt x="112775" y="0"/>
                </a:lnTo>
              </a:path>
            </a:pathLst>
          </a:custGeom>
          <a:solidFill>
            <a:srgbClr val="D9DBC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Freeform 3"/>
          <p:cNvSpPr/>
          <p:nvPr/>
        </p:nvSpPr>
        <p:spPr>
          <a:xfrm>
            <a:off x="898525" y="3778250"/>
            <a:ext cx="6090920" cy="2298065"/>
          </a:xfrm>
          <a:custGeom>
            <a:avLst/>
            <a:gdLst>
              <a:gd name="connsiteX0" fmla="*/ 0 w 9905998"/>
              <a:gd name="connsiteY0" fmla="*/ 0 h 3428999"/>
              <a:gd name="connsiteX1" fmla="*/ 9905998 w 9905998"/>
              <a:gd name="connsiteY1" fmla="*/ 0 h 3428999"/>
              <a:gd name="connsiteX2" fmla="*/ 9905998 w 9905998"/>
              <a:gd name="connsiteY2" fmla="*/ 3428999 h 3428999"/>
              <a:gd name="connsiteX3" fmla="*/ 0 w 9905998"/>
              <a:gd name="connsiteY3" fmla="*/ 3428999 h 3428999"/>
              <a:gd name="connsiteX4" fmla="*/ 0 w 9905998"/>
              <a:gd name="connsiteY4" fmla="*/ 0 h 34289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05998" h="3428999">
                <a:moveTo>
                  <a:pt x="0" y="0"/>
                </a:moveTo>
                <a:lnTo>
                  <a:pt x="9905998" y="0"/>
                </a:lnTo>
                <a:lnTo>
                  <a:pt x="9905998" y="3428999"/>
                </a:lnTo>
                <a:lnTo>
                  <a:pt x="0" y="3428999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037726" y="4107180"/>
            <a:ext cx="5474200" cy="986027"/>
          </a:xfrm>
          <a:custGeom>
            <a:avLst/>
            <a:gdLst>
              <a:gd name="connsiteX0" fmla="*/ 82296 w 5952741"/>
              <a:gd name="connsiteY0" fmla="*/ 0 h 986027"/>
              <a:gd name="connsiteX1" fmla="*/ 5952741 w 5952741"/>
              <a:gd name="connsiteY1" fmla="*/ 0 h 986027"/>
              <a:gd name="connsiteX2" fmla="*/ 5952741 w 5952741"/>
              <a:gd name="connsiteY2" fmla="*/ 903732 h 986027"/>
              <a:gd name="connsiteX3" fmla="*/ 5952741 w 5952741"/>
              <a:gd name="connsiteY3" fmla="*/ 903732 h 986027"/>
              <a:gd name="connsiteX4" fmla="*/ 5870445 w 5952741"/>
              <a:gd name="connsiteY4" fmla="*/ 986027 h 986027"/>
              <a:gd name="connsiteX5" fmla="*/ 5870445 w 5952741"/>
              <a:gd name="connsiteY5" fmla="*/ 986027 h 986027"/>
              <a:gd name="connsiteX6" fmla="*/ 0 w 5952741"/>
              <a:gd name="connsiteY6" fmla="*/ 986027 h 986027"/>
              <a:gd name="connsiteX7" fmla="*/ 0 w 5952741"/>
              <a:gd name="connsiteY7" fmla="*/ 82295 h 986027"/>
              <a:gd name="connsiteX8" fmla="*/ 0 w 5952741"/>
              <a:gd name="connsiteY8" fmla="*/ 82295 h 986027"/>
              <a:gd name="connsiteX9" fmla="*/ 82296 w 5952741"/>
              <a:gd name="connsiteY9" fmla="*/ 0 h 986027"/>
              <a:gd name="connsiteX10" fmla="*/ 82296 w 5952741"/>
              <a:gd name="connsiteY10" fmla="*/ 0 h 98602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5952741" h="986027">
                <a:moveTo>
                  <a:pt x="82296" y="0"/>
                </a:moveTo>
                <a:lnTo>
                  <a:pt x="5952741" y="0"/>
                </a:lnTo>
                <a:lnTo>
                  <a:pt x="5952741" y="903732"/>
                </a:lnTo>
                <a:lnTo>
                  <a:pt x="5952741" y="903732"/>
                </a:lnTo>
                <a:cubicBezTo>
                  <a:pt x="5952741" y="949451"/>
                  <a:pt x="5916165" y="986027"/>
                  <a:pt x="5870445" y="986027"/>
                </a:cubicBezTo>
                <a:lnTo>
                  <a:pt x="5870445" y="986027"/>
                </a:lnTo>
                <a:lnTo>
                  <a:pt x="0" y="986027"/>
                </a:lnTo>
                <a:lnTo>
                  <a:pt x="0" y="82295"/>
                </a:lnTo>
                <a:lnTo>
                  <a:pt x="0" y="82295"/>
                </a:lnTo>
                <a:cubicBezTo>
                  <a:pt x="0" y="36575"/>
                  <a:pt x="36576" y="0"/>
                  <a:pt x="82296" y="0"/>
                </a:cubicBezTo>
                <a:lnTo>
                  <a:pt x="82296" y="0"/>
                </a:lnTo>
              </a:path>
            </a:pathLst>
          </a:custGeom>
          <a:solidFill>
            <a:srgbClr val="D9DBC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079500" y="927100"/>
            <a:ext cx="7023100" cy="2082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000"/>
              </a:lnSpc>
              <a:tabLst>
                <a:tab pos="2463800" algn="l"/>
              </a:tabLst>
            </a:pPr>
            <a:r>
              <a:rPr lang="en-US" altLang="zh-CN" dirty="0" smtClean="0"/>
              <a:t>	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Auto-Transformador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2463800" algn="l"/>
              </a:tabLst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construido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isolamento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elétrico</a:t>
            </a:r>
          </a:p>
          <a:p>
            <a:pPr>
              <a:lnSpc>
                <a:spcPts val="2800"/>
              </a:lnSpc>
              <a:tabLst>
                <a:tab pos="2463800" algn="l"/>
              </a:tabLst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baixo</a:t>
            </a:r>
          </a:p>
          <a:p>
            <a:pPr>
              <a:lnSpc>
                <a:spcPts val="2800"/>
              </a:lnSpc>
              <a:tabLst>
                <a:tab pos="2463800" algn="l"/>
              </a:tabLst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Menores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indutâncias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dispersão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1153160" y="4232910"/>
            <a:ext cx="6096000" cy="81470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>
                <a:tab pos="2463800" algn="l"/>
              </a:tabLst>
            </a:pPr>
            <a:r>
              <a:rPr lang="pt-BR" altLang="en-US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Auto-Transformador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sz="2400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pt-BR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relação de Transformação e dada por:</a:t>
            </a:r>
            <a:endParaRPr lang="pt-BR" altLang="en-US" sz="2400" dirty="0" smtClean="0">
              <a:solidFill>
                <a:srgbClr val="00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Objeto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416300" y="5441950"/>
          <a:ext cx="1692910" cy="1236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2" r:id="rId8" imgW="660400" imgH="482600" progId="Equation.KSEE3">
                  <p:embed/>
                </p:oleObj>
              </mc:Choice>
              <mc:Fallback>
                <p:oleObj r:id="rId8" imgW="660400" imgH="482600" progId="Equation.KSEE3">
                  <p:embed/>
                  <p:pic>
                    <p:nvPicPr>
                      <p:cNvPr id="0" name="Imagem 1024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416300" y="5441950"/>
                        <a:ext cx="1692910" cy="12369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354" name="Picture 1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150" y="3168650"/>
            <a:ext cx="3181350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Áudio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274"/>
    </mc:Choice>
    <mc:Fallback>
      <p:transition spd="slow" advTm="632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37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0|10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2|21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3|1|6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6.8|1.1|0.9|29.8|42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9|1.7|11.7|12.1|18.7|9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1|19.7|25.2|1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20.4|66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10.3|61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19.9|8.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|36.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3|11.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1|12.2|3.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3|11.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7|10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304</Words>
  <Application>Microsoft Office PowerPoint</Application>
  <PresentationFormat>Personalizar</PresentationFormat>
  <Paragraphs>499</Paragraphs>
  <Slides>45</Slides>
  <Notes>44</Notes>
  <HiddenSlides>1</HiddenSlides>
  <MMClips>45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2</vt:i4>
      </vt:variant>
      <vt:variant>
        <vt:lpstr>Títulos de slides</vt:lpstr>
      </vt:variant>
      <vt:variant>
        <vt:i4>45</vt:i4>
      </vt:variant>
    </vt:vector>
  </HeadingPairs>
  <TitlesOfParts>
    <vt:vector size="48" baseType="lpstr">
      <vt:lpstr>Office Theme</vt:lpstr>
      <vt:lpstr>Bitmap Image</vt:lpstr>
      <vt:lpstr>WPS Equation 3.0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Efeito da saturação</vt:lpstr>
      <vt:lpstr>Apresentação do PowerPoint</vt:lpstr>
      <vt:lpstr> Operação à Vazio-Perdas</vt:lpstr>
      <vt:lpstr> Operação à Vazio-Perdas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Ensaios em Transformadores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paulo</cp:lastModifiedBy>
  <cp:revision>45</cp:revision>
  <dcterms:created xsi:type="dcterms:W3CDTF">2006-08-16T00:00:00Z</dcterms:created>
  <dcterms:modified xsi:type="dcterms:W3CDTF">2020-09-20T17:05:46Z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1046-11.2.0.9665</vt:lpwstr>
  </property>
</Properties>
</file>