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74" r:id="rId4"/>
    <p:sldId id="276" r:id="rId5"/>
    <p:sldId id="264" r:id="rId6"/>
    <p:sldId id="263" r:id="rId7"/>
    <p:sldId id="284" r:id="rId8"/>
    <p:sldId id="257" r:id="rId9"/>
    <p:sldId id="258" r:id="rId10"/>
    <p:sldId id="260" r:id="rId11"/>
    <p:sldId id="267" r:id="rId12"/>
    <p:sldId id="275" r:id="rId13"/>
    <p:sldId id="278" r:id="rId14"/>
    <p:sldId id="279" r:id="rId15"/>
    <p:sldId id="280" r:id="rId16"/>
    <p:sldId id="281" r:id="rId17"/>
    <p:sldId id="282" r:id="rId18"/>
    <p:sldId id="283" r:id="rId19"/>
    <p:sldId id="269" r:id="rId20"/>
    <p:sldId id="270" r:id="rId21"/>
    <p:sldId id="271" r:id="rId22"/>
    <p:sldId id="272" r:id="rId23"/>
    <p:sldId id="273" r:id="rId24"/>
    <p:sldId id="285" r:id="rId25"/>
    <p:sldId id="286" r:id="rId26"/>
    <p:sldId id="287" r:id="rId27"/>
    <p:sldId id="289" r:id="rId28"/>
    <p:sldId id="288" r:id="rId29"/>
    <p:sldId id="291" r:id="rId30"/>
    <p:sldId id="290" r:id="rId31"/>
    <p:sldId id="293" r:id="rId32"/>
    <p:sldId id="294" r:id="rId33"/>
    <p:sldId id="295" r:id="rId34"/>
    <p:sldId id="296" r:id="rId35"/>
    <p:sldId id="316" r:id="rId36"/>
    <p:sldId id="315" r:id="rId37"/>
    <p:sldId id="297" r:id="rId38"/>
    <p:sldId id="298" r:id="rId39"/>
    <p:sldId id="320" r:id="rId40"/>
    <p:sldId id="32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8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70" y="-77"/>
      </p:cViewPr>
      <p:guideLst>
        <p:guide orient="horz" pos="2139"/>
        <p:guide pos="38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8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9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103632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pt-BR" altLang="pt-BR" noProof="0" smtClean="0"/>
              <a:t>Clique para editar o título mestre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930400" y="3429000"/>
            <a:ext cx="93472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914400" y="2393950"/>
            <a:ext cx="103632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</a:ln>
        </p:spPr>
        <p:txBody>
          <a:bodyPr/>
          <a:lstStyle/>
          <a:p>
            <a:endParaRPr lang="pt-BR" altLang="pt-BR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7556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1912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65118" y="304800"/>
            <a:ext cx="2669116" cy="57150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55651" y="304800"/>
            <a:ext cx="7806267" cy="57150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755651" y="17526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 hasCustomPrompt="1"/>
          </p:nvPr>
        </p:nvSpPr>
        <p:spPr>
          <a:xfrm>
            <a:off x="6191251" y="17526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 hasCustomPrompt="1"/>
          </p:nvPr>
        </p:nvSpPr>
        <p:spPr>
          <a:xfrm>
            <a:off x="755651" y="39624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191251" y="39624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128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fld id="{5A88C7F7-D90C-4BEB-AE48-06450BDCD7A2}" type="slidenum">
              <a:rPr lang="pt-BR" altLang="pt-BR" smtClean="0"/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 hasCustomPrompt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 hasCustomPrompt="1"/>
          </p:nvPr>
        </p:nvSpPr>
        <p:spPr>
          <a:xfrm>
            <a:off x="6191251" y="17526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 hasCustomPrompt="1"/>
          </p:nvPr>
        </p:nvSpPr>
        <p:spPr>
          <a:xfrm>
            <a:off x="6191251" y="39624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8128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hasCustomPrompt="1"/>
          </p:nvPr>
        </p:nvSpPr>
        <p:spPr>
          <a:xfrm>
            <a:off x="755651" y="304800"/>
            <a:ext cx="10678583" cy="5715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128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fld id="{9A8761C1-0AC8-40BD-B22F-95A77E8C2E83}" type="slidenum">
              <a:rPr lang="pt-BR" altLang="pt-BR" smtClean="0"/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 hasCustomPrompt="1"/>
          </p:nvPr>
        </p:nvSpPr>
        <p:spPr>
          <a:xfrm>
            <a:off x="6191251" y="17526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 hasCustomPrompt="1"/>
          </p:nvPr>
        </p:nvSpPr>
        <p:spPr>
          <a:xfrm>
            <a:off x="6191251" y="3962400"/>
            <a:ext cx="5232400" cy="205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8128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fld id="{E999FCE2-4C49-4298-AC98-8BD811580272}" type="slidenum">
              <a:rPr lang="pt-BR" altLang="pt-BR" smtClean="0"/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304801"/>
            <a:ext cx="10668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752600"/>
            <a:ext cx="10668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auto">
          <a:xfrm>
            <a:off x="812800" y="1566864"/>
            <a:ext cx="10610851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</a:ln>
        </p:spPr>
        <p:txBody>
          <a:bodyPr/>
          <a:lstStyle/>
          <a:p>
            <a:endParaRPr lang="pt-BR" altLang="pt-BR" sz="2400">
              <a:latin typeface="Times New Roman" panose="02020603050405020304" pitchFamily="18" charset="0"/>
            </a:endParaRPr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 flipV="1">
            <a:off x="812800" y="6172200"/>
            <a:ext cx="105664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5225"/>
            <a:ext cx="2641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fld id="{63A1C593-65D0-4073-BCC9-577B9352EA9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fld id="{9B618960-8005-486C-9A75-10CB2AAC16F9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8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6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4180" indent="-3873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4230" indent="-398780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430" indent="-398780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630" indent="-398780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830" indent="-398780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3030" indent="-398780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5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25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ym typeface="+mn-ea"/>
              </a:rPr>
              <a:t>Regime Permanente </a:t>
            </a:r>
            <a:r>
              <a:rPr lang="en-US" dirty="0" err="1" smtClean="0">
                <a:sym typeface="+mn-ea"/>
              </a:rPr>
              <a:t>Senoidal</a:t>
            </a:r>
            <a:r>
              <a:rPr lang="en-US" dirty="0"/>
              <a:t/>
            </a:r>
            <a:br>
              <a:rPr lang="en-US" dirty="0"/>
            </a:br>
            <a:endParaRPr lang="pt-BR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7030" y="3079115"/>
            <a:ext cx="4797425" cy="1600200"/>
          </a:xfrm>
        </p:spPr>
        <p:txBody>
          <a:bodyPr/>
          <a:lstStyle/>
          <a:p>
            <a:r>
              <a:rPr lang="pt-BR" altLang="en-US" dirty="0">
                <a:sym typeface="+mn-ea"/>
              </a:rPr>
              <a:t>Corrente Alternada</a:t>
            </a:r>
            <a:br>
              <a:rPr lang="pt-BR" altLang="en-US" dirty="0">
                <a:sym typeface="+mn-ea"/>
              </a:rPr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64"/>
    </mc:Choice>
    <mc:Fallback xmlns="">
      <p:transition spd="slow" advTm="23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3" grpI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9" y="450575"/>
            <a:ext cx="10668000" cy="844965"/>
          </a:xfrm>
        </p:spPr>
        <p:txBody>
          <a:bodyPr>
            <a:normAutofit/>
          </a:bodyPr>
          <a:lstStyle/>
          <a:p>
            <a:pPr algn="ctr"/>
            <a:r>
              <a:rPr lang="pt-BR" altLang="en-US" dirty="0"/>
              <a:t>Geração de Energia em Corrente </a:t>
            </a:r>
            <a:r>
              <a:rPr lang="pt-BR" altLang="en-US" dirty="0" smtClean="0"/>
              <a:t>Continua</a:t>
            </a:r>
            <a:endParaRPr lang="pt-BR" altLang="en-US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1"/>
          </p:nvPr>
        </p:nvSpPr>
        <p:spPr>
          <a:xfrm>
            <a:off x="1471295" y="1788795"/>
            <a:ext cx="8507730" cy="1263650"/>
          </a:xfrm>
        </p:spPr>
        <p:txBody>
          <a:bodyPr/>
          <a:lstStyle/>
          <a:p>
            <a:r>
              <a:rPr lang="pt-BR" altLang="en-US" dirty="0" smtClean="0"/>
              <a:t>Primeiras aplicações </a:t>
            </a:r>
          </a:p>
          <a:p>
            <a:pPr lvl="1"/>
            <a:r>
              <a:rPr lang="pt-BR" altLang="en-US" dirty="0" smtClean="0"/>
              <a:t>	pilha de Volta, eletroquímica.</a:t>
            </a:r>
          </a:p>
          <a:p>
            <a:pPr marL="471170" lvl="1" indent="0">
              <a:buNone/>
            </a:pPr>
            <a:endParaRPr lang="pt-BR" altLang="en-US" dirty="0"/>
          </a:p>
        </p:txBody>
      </p:sp>
      <p:sp>
        <p:nvSpPr>
          <p:cNvPr id="3" name="Caixa de Texto 2"/>
          <p:cNvSpPr txBox="1"/>
          <p:nvPr/>
        </p:nvSpPr>
        <p:spPr>
          <a:xfrm>
            <a:off x="4791710" y="4273550"/>
            <a:ext cx="504634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1"/>
            <a:endParaRPr lang="pt-BR" altLang="en-US" dirty="0" smtClean="0"/>
          </a:p>
          <a:p>
            <a:pPr lvl="1"/>
            <a:endParaRPr lang="pt-BR" altLang="en-US" dirty="0" smtClean="0"/>
          </a:p>
          <a:p>
            <a:pPr lvl="1"/>
            <a:endParaRPr lang="pt-BR" altLang="en-US" dirty="0" smtClean="0"/>
          </a:p>
          <a:p>
            <a:endParaRPr lang="pt-BR" altLang="en-US" dirty="0" smtClean="0"/>
          </a:p>
          <a:p>
            <a:pPr marL="0" indent="0">
              <a:buNone/>
            </a:pPr>
            <a:endParaRPr lang="pt-BR" altLang="en-US"/>
          </a:p>
        </p:txBody>
      </p:sp>
      <p:sp>
        <p:nvSpPr>
          <p:cNvPr id="4" name="Espaço Reservado para Conteúdo 4"/>
          <p:cNvSpPr>
            <a:spLocks noGrp="1"/>
          </p:cNvSpPr>
          <p:nvPr/>
        </p:nvSpPr>
        <p:spPr>
          <a:xfrm>
            <a:off x="1447165" y="3038475"/>
            <a:ext cx="8507730" cy="1263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304925" indent="-3956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94180" indent="-3873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942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514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30086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658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9230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altLang="en-US" dirty="0" smtClean="0">
                <a:sym typeface="+mn-ea"/>
              </a:rPr>
              <a:t>Tração Mecânica</a:t>
            </a:r>
            <a:r>
              <a:rPr lang="pt-BR" altLang="en-US" dirty="0" smtClean="0"/>
              <a:t> </a:t>
            </a:r>
          </a:p>
          <a:p>
            <a:pPr lvl="1"/>
            <a:r>
              <a:rPr lang="pt-BR" altLang="en-US" dirty="0" smtClean="0"/>
              <a:t>	</a:t>
            </a:r>
            <a:r>
              <a:rPr lang="pt-BR" altLang="en-US" dirty="0" smtClean="0">
                <a:sym typeface="+mn-ea"/>
              </a:rPr>
              <a:t>Aumento da potencia</a:t>
            </a:r>
            <a:endParaRPr lang="pt-BR" altLang="en-US" dirty="0" smtClean="0"/>
          </a:p>
          <a:p>
            <a:pPr marL="471170" lvl="1" indent="0">
              <a:buNone/>
            </a:pPr>
            <a:endParaRPr lang="pt-BR" altLang="en-US" dirty="0"/>
          </a:p>
        </p:txBody>
      </p:sp>
      <p:sp>
        <p:nvSpPr>
          <p:cNvPr id="7" name="Espaço Reservado para Conteúdo 4"/>
          <p:cNvSpPr>
            <a:spLocks noGrp="1"/>
          </p:cNvSpPr>
          <p:nvPr/>
        </p:nvSpPr>
        <p:spPr>
          <a:xfrm>
            <a:off x="1390650" y="4439285"/>
            <a:ext cx="8507730" cy="1263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304925" indent="-3956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94180" indent="-3873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942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514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30086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658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9230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altLang="en-US" dirty="0" smtClean="0">
                <a:sym typeface="+mn-ea"/>
              </a:rPr>
              <a:t>Outras aplicações</a:t>
            </a:r>
            <a:endParaRPr lang="pt-BR" altLang="en-US" dirty="0" smtClean="0"/>
          </a:p>
          <a:p>
            <a:pPr lvl="1"/>
            <a:r>
              <a:rPr lang="pt-BR" altLang="en-US" dirty="0" smtClean="0"/>
              <a:t> </a:t>
            </a:r>
            <a:r>
              <a:rPr lang="pt-BR" altLang="en-US" dirty="0" smtClean="0">
                <a:sym typeface="+mn-ea"/>
              </a:rPr>
              <a:t>Com a maior disponibilidade, mais uso</a:t>
            </a:r>
            <a:endParaRPr lang="pt-BR" altLang="en-US" dirty="0" smtClean="0"/>
          </a:p>
          <a:p>
            <a:pPr lvl="1"/>
            <a:r>
              <a:rPr lang="pt-BR" altLang="en-US" dirty="0" smtClean="0">
                <a:sym typeface="+mn-ea"/>
              </a:rPr>
              <a:t>Iluminação publica etc..</a:t>
            </a:r>
            <a:endParaRPr lang="pt-BR" altLang="en-US" dirty="0"/>
          </a:p>
          <a:p>
            <a:pPr lvl="1"/>
            <a:endParaRPr lang="pt-BR" altLang="en-US" dirty="0" smtClean="0"/>
          </a:p>
          <a:p>
            <a:pPr marL="471170" lvl="1" indent="0">
              <a:buNone/>
            </a:pPr>
            <a:endParaRPr lang="pt-B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62"/>
    </mc:Choice>
    <mc:Fallback xmlns="">
      <p:transition spd="slow" advTm="46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5" grpId="1" build="p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altLang="en-US" dirty="0"/>
              <a:t>Geração de Energia em Corrente Continua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PT" dirty="0" smtClean="0"/>
              <a:t>Tração Eletrica</a:t>
            </a:r>
          </a:p>
          <a:p>
            <a:pPr lvl="1"/>
            <a:r>
              <a:rPr lang="pt-PT" dirty="0" smtClean="0"/>
              <a:t>George Westinghouse</a:t>
            </a:r>
          </a:p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/>
              <a:t>Outras Aplicações</a:t>
            </a:r>
          </a:p>
          <a:p>
            <a:pPr lvl="1"/>
            <a:r>
              <a:rPr lang="pt-BR" dirty="0" smtClean="0"/>
              <a:t>Thomas A. Edson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227" y="2703443"/>
            <a:ext cx="2540000" cy="33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445" y="2828787"/>
            <a:ext cx="2528784" cy="323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4" grpId="0" build="p" animBg="1"/>
      <p:bldP spid="4" grpI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dirty="0"/>
              <a:t>Sistemas de Tração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64" y="2282105"/>
            <a:ext cx="8588881" cy="291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/>
              <a:t>Sistemas de Transmissão CC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645427" y="1749287"/>
            <a:ext cx="6220828" cy="4673738"/>
          </a:xfrm>
        </p:spPr>
        <p:txBody>
          <a:bodyPr/>
          <a:lstStyle/>
          <a:p>
            <a:r>
              <a:rPr lang="pt-BR" altLang="en-US" dirty="0"/>
              <a:t>Limitações das maquinas CC</a:t>
            </a:r>
          </a:p>
          <a:p>
            <a:endParaRPr lang="pt-BR" altLang="en-US" dirty="0"/>
          </a:p>
          <a:p>
            <a:r>
              <a:rPr lang="pt-BR" altLang="en-US" dirty="0" smtClean="0"/>
              <a:t>Construção </a:t>
            </a:r>
            <a:r>
              <a:rPr lang="pt-BR" altLang="en-US" dirty="0"/>
              <a:t>muito cara </a:t>
            </a:r>
          </a:p>
          <a:p>
            <a:endParaRPr lang="pt-BR" altLang="en-US" dirty="0"/>
          </a:p>
          <a:p>
            <a:r>
              <a:rPr lang="pt-BR" altLang="en-US" dirty="0" smtClean="0"/>
              <a:t>Manutenção difícil</a:t>
            </a:r>
            <a:endParaRPr lang="pt-BR" altLang="en-US" dirty="0"/>
          </a:p>
        </p:txBody>
      </p:sp>
      <p:pic>
        <p:nvPicPr>
          <p:cNvPr id="4098" name="Picture 2" descr="Descrição: Descrição: Descrição: Descrição: DescriÃ§Ã£o: DescriÃ§Ã£o: DescriÃ§Ã£o: DescriÃ§Ã£o: DescriÃ§Ã£o: DescriÃ§Ã£o: DescriÃ§Ã£o: DescriÃ§Ã£o: DescriÃ§Ã£o: DescriÃ§Ã£o: F:\Meus documentos\academicos\eletroteCivil\index_html_73bfbd6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285" y="1520825"/>
            <a:ext cx="4806950" cy="473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9"/>
    </mc:Choice>
    <mc:Fallback xmlns="">
      <p:transition spd="slow" advTm="6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/>
              <a:t>Sistemas de transmissão CC</a:t>
            </a:r>
          </a:p>
        </p:txBody>
      </p:sp>
      <p:pic>
        <p:nvPicPr>
          <p:cNvPr id="9" name="Espaço Reservado para Conteúdo 8" descr="Thury_HVDC_system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668770" y="1786255"/>
            <a:ext cx="3926840" cy="4351655"/>
          </a:xfrm>
          <a:prstGeom prst="rect">
            <a:avLst/>
          </a:prstGeom>
        </p:spPr>
      </p:pic>
      <p:sp>
        <p:nvSpPr>
          <p:cNvPr id="8" name="Espaço Reservado para Conteúdo 7"/>
          <p:cNvSpPr>
            <a:spLocks noGrp="1"/>
          </p:cNvSpPr>
          <p:nvPr>
            <p:ph sz="half" idx="2"/>
          </p:nvPr>
        </p:nvSpPr>
        <p:spPr>
          <a:xfrm>
            <a:off x="1851661" y="1752600"/>
            <a:ext cx="5232400" cy="4267200"/>
          </a:xfrm>
        </p:spPr>
        <p:txBody>
          <a:bodyPr/>
          <a:lstStyle/>
          <a:p>
            <a:r>
              <a:rPr lang="pt-BR" altLang="en-US" dirty="0"/>
              <a:t>Sistema </a:t>
            </a:r>
            <a:r>
              <a:rPr lang="pt-BR" altLang="en-US" dirty="0" err="1" smtClean="0"/>
              <a:t>Thury</a:t>
            </a:r>
            <a:r>
              <a:rPr lang="pt-BR" altLang="en-US" dirty="0" smtClean="0"/>
              <a:t> </a:t>
            </a:r>
          </a:p>
          <a:p>
            <a:pPr lvl="1"/>
            <a:r>
              <a:rPr lang="pt-BR" altLang="en-US" dirty="0" smtClean="0"/>
              <a:t>René </a:t>
            </a:r>
            <a:r>
              <a:rPr lang="pt-BR" altLang="en-US" dirty="0" err="1" smtClean="0"/>
              <a:t>Thury</a:t>
            </a:r>
            <a:endParaRPr lang="pt-B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04" y="2706157"/>
            <a:ext cx="2433993" cy="331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561"/>
    </mc:Choice>
    <mc:Fallback xmlns="">
      <p:transition spd="slow" advTm="75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8" grpI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dirty="0"/>
              <a:t>Regime permanente Senoidal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idx="1"/>
          </p:nvPr>
        </p:nvSpPr>
        <p:spPr>
          <a:xfrm>
            <a:off x="711200" y="2514600"/>
            <a:ext cx="10668000" cy="3505200"/>
          </a:xfrm>
        </p:spPr>
        <p:txBody>
          <a:bodyPr/>
          <a:lstStyle/>
          <a:p>
            <a:r>
              <a:rPr lang="pt-BR" altLang="pt-BR"/>
              <a:t>P=VI</a:t>
            </a:r>
          </a:p>
          <a:p>
            <a:r>
              <a:rPr lang="pt-BR" altLang="pt-BR"/>
              <a:t>Limitações das  maquinas CC.</a:t>
            </a:r>
          </a:p>
          <a:p>
            <a:r>
              <a:rPr lang="pt-BR" altLang="pt-BR"/>
              <a:t>Aumento nas  potencias transmitidas</a:t>
            </a:r>
          </a:p>
          <a:p>
            <a:r>
              <a:rPr lang="pt-BR" altLang="pt-BR"/>
              <a:t>Geradores CA</a:t>
            </a:r>
          </a:p>
          <a:p>
            <a:r>
              <a:rPr lang="pt-BR" altLang="pt-BR"/>
              <a:t>Motores de Indução, transformadores</a:t>
            </a:r>
          </a:p>
          <a:p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 build="p" animBg="1"/>
      <p:bldP spid="82948" grpI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/>
              <a:t>Geração em Corrente Alternada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037" y="1914525"/>
            <a:ext cx="9039225" cy="3943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5"/>
    </mc:Choice>
    <mc:Fallback xmlns="">
      <p:transition spd="slow" advTm="898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/>
              <a:t>Corrente Alternada 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54657" y="1939636"/>
            <a:ext cx="5384800" cy="2855595"/>
          </a:xfrm>
          <a:prstGeom prst="rect">
            <a:avLst/>
          </a:prstGeom>
        </p:spPr>
      </p:pic>
      <p:pic>
        <p:nvPicPr>
          <p:cNvPr id="2" name="Espaço Reservado para Conteúdo -2147482618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838867" y="2617001"/>
            <a:ext cx="3347085" cy="94488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Objeto -2147482617"/>
          <p:cNvGraphicFramePr>
            <a:graphicFrameLocks noChangeAspect="1"/>
          </p:cNvGraphicFramePr>
          <p:nvPr/>
        </p:nvGraphicFramePr>
        <p:xfrm>
          <a:off x="7359514" y="4271022"/>
          <a:ext cx="1694815" cy="145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r:id="rId5" imgW="457200" imgH="393700" progId="Equation.3">
                  <p:embed/>
                </p:oleObj>
              </mc:Choice>
              <mc:Fallback>
                <p:oleObj r:id="rId5" imgW="457200" imgH="393700" progId="Equation.3">
                  <p:embed/>
                  <p:pic>
                    <p:nvPicPr>
                      <p:cNvPr id="0" name="Imagem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9514" y="4271022"/>
                        <a:ext cx="1694815" cy="1452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 dirty="0"/>
              <a:t>Geradores CA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08009" y="1619577"/>
            <a:ext cx="9106535" cy="4535998"/>
          </a:xfrm>
        </p:spPr>
        <p:txBody>
          <a:bodyPr/>
          <a:lstStyle/>
          <a:p>
            <a:r>
              <a:rPr lang="pt-BR" altLang="en-US" dirty="0"/>
              <a:t>geradores CA são mais robustos</a:t>
            </a:r>
          </a:p>
          <a:p>
            <a:endParaRPr lang="pt-BR" altLang="en-U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920" y="2022763"/>
            <a:ext cx="6096000" cy="4054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dirty="0" smtClean="0"/>
              <a:t>Maquina CA</a:t>
            </a:r>
            <a:endParaRPr lang="pt-BR" alt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970039" y="2149530"/>
            <a:ext cx="3287433" cy="680049"/>
          </a:xfrm>
        </p:spPr>
        <p:txBody>
          <a:bodyPr/>
          <a:lstStyle/>
          <a:p>
            <a:endParaRPr lang="pt-BR" altLang="en-US" dirty="0"/>
          </a:p>
          <a:p>
            <a:endParaRPr lang="pt-BR" alt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7757490" y="1666451"/>
            <a:ext cx="3241943" cy="388188"/>
          </a:xfrm>
        </p:spPr>
        <p:txBody>
          <a:bodyPr/>
          <a:lstStyle/>
          <a:p>
            <a:r>
              <a:rPr lang="pt-BR" altLang="en-US" dirty="0"/>
              <a:t>campo girante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90" y="1751163"/>
            <a:ext cx="6622095" cy="406999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779485" y="225288"/>
            <a:ext cx="10668000" cy="1216025"/>
          </a:xfrm>
        </p:spPr>
        <p:txBody>
          <a:bodyPr/>
          <a:lstStyle/>
          <a:p>
            <a:pPr algn="ctr"/>
            <a:r>
              <a:rPr lang="pt-BR" altLang="pt-BR" dirty="0"/>
              <a:t>Regime CC</a:t>
            </a:r>
          </a:p>
        </p:txBody>
      </p:sp>
      <p:graphicFrame>
        <p:nvGraphicFramePr>
          <p:cNvPr id="79878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2479517" y="1854320"/>
          <a:ext cx="2157730" cy="1113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Equation" r:id="rId3" imgW="419100" imgH="215900" progId="Equation.3">
                  <p:embed/>
                </p:oleObj>
              </mc:Choice>
              <mc:Fallback>
                <p:oleObj name="Equation" r:id="rId3" imgW="419100" imgH="215900" progId="Equation.3">
                  <p:embed/>
                  <p:pic>
                    <p:nvPicPr>
                      <p:cNvPr id="0" name="Imagem 72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517" y="1854320"/>
                        <a:ext cx="2157730" cy="1113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3" name="Object 11"/>
          <p:cNvGraphicFramePr>
            <a:graphicFrameLocks noGrp="1" noChangeAspect="1"/>
          </p:cNvGraphicFramePr>
          <p:nvPr>
            <p:ph sz="half" idx="2"/>
          </p:nvPr>
        </p:nvGraphicFramePr>
        <p:xfrm>
          <a:off x="2379663" y="3136900"/>
          <a:ext cx="3535362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Equation" r:id="rId5" imgW="660400" imgH="228600" progId="Equation.3">
                  <p:embed/>
                </p:oleObj>
              </mc:Choice>
              <mc:Fallback>
                <p:oleObj name="Equation" r:id="rId5" imgW="660400" imgH="228600" progId="Equation.3">
                  <p:embed/>
                  <p:pic>
                    <p:nvPicPr>
                      <p:cNvPr id="0" name="Imagem 72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3136900"/>
                        <a:ext cx="3535362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10" y="29665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79876" name="Object 4"/>
          <p:cNvGraphicFramePr>
            <a:graphicFrameLocks noChangeAspect="1"/>
          </p:cNvGraphicFramePr>
          <p:nvPr/>
        </p:nvGraphicFramePr>
        <p:xfrm>
          <a:off x="2403069" y="4469294"/>
          <a:ext cx="3345943" cy="1083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Equation" r:id="rId7" imgW="494665" imgH="215900" progId="Equation.3">
                  <p:embed/>
                </p:oleObj>
              </mc:Choice>
              <mc:Fallback>
                <p:oleObj name="Equation" r:id="rId7" imgW="494665" imgH="215900" progId="Equation.3">
                  <p:embed/>
                  <p:pic>
                    <p:nvPicPr>
                      <p:cNvPr id="0" name="Imagem 72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069" y="4469294"/>
                        <a:ext cx="3345943" cy="10833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10" y="3026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84996" name="Object 4"/>
          <p:cNvGraphicFramePr>
            <a:graphicFrameLocks noChangeAspect="1"/>
          </p:cNvGraphicFramePr>
          <p:nvPr/>
        </p:nvGraphicFramePr>
        <p:xfrm>
          <a:off x="1155065" y="1798955"/>
          <a:ext cx="3568065" cy="445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Equation" r:id="rId3" imgW="3659505" imgH="457200" progId="Equation.3">
                  <p:embed/>
                </p:oleObj>
              </mc:Choice>
              <mc:Fallback>
                <p:oleObj name="Equation" r:id="rId3" imgW="3659505" imgH="457200" progId="Equation.3">
                  <p:embed/>
                  <p:pic>
                    <p:nvPicPr>
                      <p:cNvPr id="0" name="Imagem 82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065" y="1798955"/>
                        <a:ext cx="3568065" cy="4457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10" y="28252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84998" name="Object 6"/>
          <p:cNvGraphicFramePr>
            <a:graphicFrameLocks noChangeAspect="1"/>
          </p:cNvGraphicFramePr>
          <p:nvPr/>
        </p:nvGraphicFramePr>
        <p:xfrm>
          <a:off x="1085852" y="2663684"/>
          <a:ext cx="789093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9" name="Equation" r:id="rId5" imgW="2133600" imgH="393700" progId="Equation.3">
                  <p:embed/>
                </p:oleObj>
              </mc:Choice>
              <mc:Fallback>
                <p:oleObj name="Equation" r:id="rId5" imgW="2133600" imgH="393700" progId="Equation.3">
                  <p:embed/>
                  <p:pic>
                    <p:nvPicPr>
                      <p:cNvPr id="0" name="Imagem 82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2" y="2663684"/>
                        <a:ext cx="7890933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10" y="28252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85000" name="Object 8"/>
          <p:cNvGraphicFramePr>
            <a:graphicFrameLocks noChangeAspect="1"/>
          </p:cNvGraphicFramePr>
          <p:nvPr/>
        </p:nvGraphicFramePr>
        <p:xfrm>
          <a:off x="1039495" y="3723856"/>
          <a:ext cx="874141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0" name="Equation" r:id="rId7" imgW="2362200" imgH="393700" progId="Equation.3">
                  <p:embed/>
                </p:oleObj>
              </mc:Choice>
              <mc:Fallback>
                <p:oleObj name="Equation" r:id="rId7" imgW="2362200" imgH="393700" progId="Equation.3">
                  <p:embed/>
                  <p:pic>
                    <p:nvPicPr>
                      <p:cNvPr id="0" name="Imagem 82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495" y="3723856"/>
                        <a:ext cx="874141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2" name="Object 10"/>
          <p:cNvGraphicFramePr>
            <a:graphicFrameLocks noGrp="1" noChangeAspect="1"/>
          </p:cNvGraphicFramePr>
          <p:nvPr>
            <p:ph/>
          </p:nvPr>
        </p:nvGraphicFramePr>
        <p:xfrm>
          <a:off x="1821350" y="4982337"/>
          <a:ext cx="7702550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1" name="Equation" r:id="rId9" imgW="4038600" imgH="393700" progId="Equation.3">
                  <p:embed/>
                </p:oleObj>
              </mc:Choice>
              <mc:Fallback>
                <p:oleObj name="Equation" r:id="rId9" imgW="4038600" imgH="393700" progId="Equation.3">
                  <p:embed/>
                  <p:pic>
                    <p:nvPicPr>
                      <p:cNvPr id="0" name="Imagem 82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1350" y="4982337"/>
                        <a:ext cx="7702550" cy="75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16835" y="48182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pt-BR" dirty="0" smtClean="0"/>
              <a:t>Regime senoidal</a:t>
            </a:r>
            <a:endParaRPr lang="pt-BR" alt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836" y="384313"/>
            <a:ext cx="10668000" cy="1216025"/>
          </a:xfrm>
        </p:spPr>
        <p:txBody>
          <a:bodyPr/>
          <a:lstStyle/>
          <a:p>
            <a:r>
              <a:rPr lang="pt-BR" altLang="pt-BR" dirty="0" err="1"/>
              <a:t>Fasores</a:t>
            </a:r>
            <a:endParaRPr lang="pt-BR" altLang="pt-BR" dirty="0"/>
          </a:p>
        </p:txBody>
      </p:sp>
      <p:pic>
        <p:nvPicPr>
          <p:cNvPr id="8602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62" y="1721644"/>
            <a:ext cx="10039351" cy="2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10" y="3026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10" y="29204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86027" name="Object 11"/>
          <p:cNvGraphicFramePr>
            <a:graphicFrameLocks noChangeAspect="1"/>
          </p:cNvGraphicFramePr>
          <p:nvPr/>
        </p:nvGraphicFramePr>
        <p:xfrm>
          <a:off x="1727210" y="5029200"/>
          <a:ext cx="207221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Equation" r:id="rId4" imgW="558800" imgH="304800" progId="Equation.3">
                  <p:embed/>
                </p:oleObj>
              </mc:Choice>
              <mc:Fallback>
                <p:oleObj name="Equation" r:id="rId4" imgW="558800" imgH="304800" progId="Equation.3">
                  <p:embed/>
                  <p:pic>
                    <p:nvPicPr>
                      <p:cNvPr id="0" name="Imagem 92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10" y="5029200"/>
                        <a:ext cx="2072217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10" y="29204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86029" name="Object 13"/>
          <p:cNvGraphicFramePr>
            <a:graphicFrameLocks noChangeAspect="1"/>
          </p:cNvGraphicFramePr>
          <p:nvPr/>
        </p:nvGraphicFramePr>
        <p:xfrm>
          <a:off x="5080000" y="4953000"/>
          <a:ext cx="5496984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Equation" r:id="rId6" imgW="1485265" imgH="304800" progId="Equation.3">
                  <p:embed/>
                </p:oleObj>
              </mc:Choice>
              <mc:Fallback>
                <p:oleObj name="Equation" r:id="rId6" imgW="1485265" imgH="304800" progId="Equation.3">
                  <p:embed/>
                  <p:pic>
                    <p:nvPicPr>
                      <p:cNvPr id="0" name="Imagem 92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0" y="4953000"/>
                        <a:ext cx="5496984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err="1" smtClean="0"/>
              <a:t>Fasores</a:t>
            </a:r>
            <a:r>
              <a:rPr lang="pt-BR" altLang="pt-BR" dirty="0" smtClean="0"/>
              <a:t> II</a:t>
            </a:r>
            <a:endParaRPr lang="pt-BR" altLang="pt-BR" dirty="0"/>
          </a:p>
        </p:txBody>
      </p:sp>
      <p:graphicFrame>
        <p:nvGraphicFramePr>
          <p:cNvPr id="9011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773238" y="2362200"/>
          <a:ext cx="783272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Equation" r:id="rId3" imgW="4038600" imgH="393700" progId="Equation.3">
                  <p:embed/>
                </p:oleObj>
              </mc:Choice>
              <mc:Fallback>
                <p:oleObj name="Equation" r:id="rId3" imgW="4038600" imgH="393700" progId="Equation.3">
                  <p:embed/>
                  <p:pic>
                    <p:nvPicPr>
                      <p:cNvPr id="0" name="Imagem 10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2362200"/>
                        <a:ext cx="7832725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1219200" y="1979892"/>
            <a:ext cx="1671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dirty="0"/>
              <a:t>Escrevendo  </a:t>
            </a:r>
          </a:p>
        </p:txBody>
      </p:sp>
      <p:sp>
        <p:nvSpPr>
          <p:cNvPr id="90128" name="Rectangle 16"/>
          <p:cNvSpPr>
            <a:spLocks noChangeArrowheads="1"/>
          </p:cNvSpPr>
          <p:nvPr/>
        </p:nvSpPr>
        <p:spPr bwMode="auto">
          <a:xfrm>
            <a:off x="1016009" y="3275292"/>
            <a:ext cx="46626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dirty="0"/>
              <a:t>na forma de </a:t>
            </a:r>
            <a:r>
              <a:rPr lang="pt-BR" altLang="pt-BR" dirty="0" err="1"/>
              <a:t>fasores</a:t>
            </a:r>
            <a:r>
              <a:rPr lang="pt-BR" altLang="pt-BR" dirty="0"/>
              <a:t>  lembrando que   </a:t>
            </a:r>
          </a:p>
        </p:txBody>
      </p:sp>
      <p:sp>
        <p:nvSpPr>
          <p:cNvPr id="90130" name="Rectangle 18"/>
          <p:cNvSpPr>
            <a:spLocks noChangeArrowheads="1"/>
          </p:cNvSpPr>
          <p:nvPr/>
        </p:nvSpPr>
        <p:spPr bwMode="auto">
          <a:xfrm>
            <a:off x="10" y="30728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90129" name="Object 17"/>
          <p:cNvGraphicFramePr>
            <a:graphicFrameLocks noChangeAspect="1"/>
          </p:cNvGraphicFramePr>
          <p:nvPr/>
        </p:nvGraphicFramePr>
        <p:xfrm>
          <a:off x="1016010" y="4457700"/>
          <a:ext cx="348403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Equation" r:id="rId5" imgW="1180465" imgH="203200" progId="Equation.3">
                  <p:embed/>
                </p:oleObj>
              </mc:Choice>
              <mc:Fallback>
                <p:oleObj name="Equation" r:id="rId5" imgW="1180465" imgH="203200" progId="Equation.3">
                  <p:embed/>
                  <p:pic>
                    <p:nvPicPr>
                      <p:cNvPr id="0" name="Imagem 103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10" y="4457700"/>
                        <a:ext cx="3484033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2" name="Rectangle 20"/>
          <p:cNvSpPr>
            <a:spLocks noChangeArrowheads="1"/>
          </p:cNvSpPr>
          <p:nvPr/>
        </p:nvSpPr>
        <p:spPr bwMode="auto">
          <a:xfrm>
            <a:off x="4673600" y="4494634"/>
            <a:ext cx="40427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1200">
                <a:latin typeface="Arial" panose="020B0604020202020204" pitchFamily="34" charset="0"/>
                <a:cs typeface="Times New Roman" panose="02020603050405020304" pitchFamily="18" charset="0"/>
              </a:rPr>
              <a:t>=   </a:t>
            </a:r>
            <a:endParaRPr lang="pt-BR" altLang="pt-BR">
              <a:latin typeface="Arial" panose="020B0604020202020204" pitchFamily="34" charset="0"/>
            </a:endParaRPr>
          </a:p>
        </p:txBody>
      </p:sp>
      <p:graphicFrame>
        <p:nvGraphicFramePr>
          <p:cNvPr id="90131" name="Object 19"/>
          <p:cNvGraphicFramePr>
            <a:graphicFrameLocks noChangeAspect="1"/>
          </p:cNvGraphicFramePr>
          <p:nvPr/>
        </p:nvGraphicFramePr>
        <p:xfrm>
          <a:off x="5181610" y="4229100"/>
          <a:ext cx="207221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Equation" r:id="rId7" imgW="558800" imgH="304800" progId="Equation.3">
                  <p:embed/>
                </p:oleObj>
              </mc:Choice>
              <mc:Fallback>
                <p:oleObj name="Equation" r:id="rId7" imgW="558800" imgH="304800" progId="Equation.3">
                  <p:embed/>
                  <p:pic>
                    <p:nvPicPr>
                      <p:cNvPr id="0" name="Imagem 103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10" y="4229100"/>
                        <a:ext cx="2072217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3" name="Rectangle 21"/>
          <p:cNvSpPr>
            <a:spLocks noChangeArrowheads="1"/>
          </p:cNvSpPr>
          <p:nvPr/>
        </p:nvSpPr>
        <p:spPr bwMode="auto">
          <a:xfrm>
            <a:off x="5080009" y="3809742"/>
            <a:ext cx="20550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 sz="600">
                <a:latin typeface="Arial" panose="020B0604020202020204" pitchFamily="34" charset="0"/>
              </a:rPr>
              <a:t> </a:t>
            </a:r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90135" name="Rectangle 23"/>
          <p:cNvSpPr>
            <a:spLocks noChangeArrowheads="1"/>
          </p:cNvSpPr>
          <p:nvPr/>
        </p:nvSpPr>
        <p:spPr bwMode="auto">
          <a:xfrm>
            <a:off x="1016010" y="5332692"/>
            <a:ext cx="8435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t-BR" altLang="pt-BR">
                <a:latin typeface="Arial" panose="020B0604020202020204" pitchFamily="34" charset="0"/>
                <a:cs typeface="Times New Roman" panose="02020603050405020304" pitchFamily="18" charset="0"/>
              </a:rPr>
              <a:t>e que</a:t>
            </a:r>
            <a:r>
              <a:rPr lang="pt-BR" altLang="pt-BR"/>
              <a:t> </a:t>
            </a:r>
          </a:p>
        </p:txBody>
      </p:sp>
      <p:sp>
        <p:nvSpPr>
          <p:cNvPr id="90137" name="Rectangle 25"/>
          <p:cNvSpPr>
            <a:spLocks noChangeArrowheads="1"/>
          </p:cNvSpPr>
          <p:nvPr/>
        </p:nvSpPr>
        <p:spPr bwMode="auto">
          <a:xfrm>
            <a:off x="10" y="3026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90136" name="Object 24"/>
          <p:cNvGraphicFramePr>
            <a:graphicFrameLocks noChangeAspect="1"/>
          </p:cNvGraphicFramePr>
          <p:nvPr/>
        </p:nvGraphicFramePr>
        <p:xfrm>
          <a:off x="2743210" y="5257815"/>
          <a:ext cx="220556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Equation" r:id="rId9" imgW="596900" imgH="203200" progId="Equation.3">
                  <p:embed/>
                </p:oleObj>
              </mc:Choice>
              <mc:Fallback>
                <p:oleObj name="Equation" r:id="rId9" imgW="596900" imgH="203200" progId="Equation.3">
                  <p:embed/>
                  <p:pic>
                    <p:nvPicPr>
                      <p:cNvPr id="0" name="Imagem 103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10" y="5257815"/>
                        <a:ext cx="2205567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0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2" grpId="0"/>
      <p:bldP spid="90128" grpId="0"/>
      <p:bldP spid="901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44106" y="578692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pt-BR" altLang="pt-BR" dirty="0" err="1" smtClean="0"/>
              <a:t>Fasores</a:t>
            </a:r>
            <a:r>
              <a:rPr lang="pt-BR" altLang="pt-BR" dirty="0" smtClean="0"/>
              <a:t> III</a:t>
            </a:r>
            <a:endParaRPr lang="pt-BR" altLang="pt-BR" dirty="0"/>
          </a:p>
        </p:txBody>
      </p:sp>
      <p:graphicFrame>
        <p:nvGraphicFramePr>
          <p:cNvPr id="95236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319296" y="1847273"/>
          <a:ext cx="3862738" cy="951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0" name="Equation" r:id="rId3" imgW="1701800" imgH="419100" progId="Equation.3">
                  <p:embed/>
                </p:oleObj>
              </mc:Choice>
              <mc:Fallback>
                <p:oleObj name="Equation" r:id="rId3" imgW="1701800" imgH="419100" progId="Equation.3">
                  <p:embed/>
                  <p:pic>
                    <p:nvPicPr>
                      <p:cNvPr id="0" name="Imagem 11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96" y="1847273"/>
                        <a:ext cx="3862738" cy="951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53787" y="3149600"/>
          <a:ext cx="3523013" cy="770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1" name="Equation" r:id="rId5" imgW="1624965" imgH="355600" progId="Equation.3">
                  <p:embed/>
                </p:oleObj>
              </mc:Choice>
              <mc:Fallback>
                <p:oleObj name="Equation" r:id="rId5" imgW="1624965" imgH="355600" progId="Equation.3">
                  <p:embed/>
                  <p:pic>
                    <p:nvPicPr>
                      <p:cNvPr id="0" name="Imagem 11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3787" y="3149600"/>
                        <a:ext cx="3523013" cy="770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42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357762" y="4200525"/>
          <a:ext cx="2389055" cy="825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2" name="Equation" r:id="rId7" imgW="1066800" imgH="368300" progId="Equation.3">
                  <p:embed/>
                </p:oleObj>
              </mc:Choice>
              <mc:Fallback>
                <p:oleObj name="Equation" r:id="rId7" imgW="1066800" imgH="368300" progId="Equation.3">
                  <p:embed/>
                  <p:pic>
                    <p:nvPicPr>
                      <p:cNvPr id="0" name="Imagem 11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762" y="4200525"/>
                        <a:ext cx="2389055" cy="8250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46" name="Object 1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462809" y="4315691"/>
          <a:ext cx="129381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" name="Equation" r:id="rId9" imgW="533400" imgH="279400" progId="Equation.3">
                  <p:embed/>
                </p:oleObj>
              </mc:Choice>
              <mc:Fallback>
                <p:oleObj name="Equation" r:id="rId9" imgW="533400" imgH="279400" progId="Equation.3">
                  <p:embed/>
                  <p:pic>
                    <p:nvPicPr>
                      <p:cNvPr id="0" name="Imagem 113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2809" y="4315691"/>
                        <a:ext cx="1293813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Reatância e Impedância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888172" y="2097157"/>
            <a:ext cx="10668000" cy="878956"/>
          </a:xfrm>
        </p:spPr>
        <p:txBody>
          <a:bodyPr/>
          <a:lstStyle/>
          <a:p>
            <a:r>
              <a:rPr lang="pt-BR" altLang="pt-BR" dirty="0" err="1"/>
              <a:t>Xc</a:t>
            </a:r>
            <a:r>
              <a:rPr lang="pt-BR" altLang="pt-BR" dirty="0"/>
              <a:t> –&gt; </a:t>
            </a:r>
            <a:r>
              <a:rPr lang="pt-BR" altLang="pt-BR" dirty="0" err="1"/>
              <a:t>capcitiva</a:t>
            </a:r>
            <a:r>
              <a:rPr lang="pt-BR" altLang="pt-BR" dirty="0"/>
              <a:t>  XL – </a:t>
            </a:r>
            <a:r>
              <a:rPr lang="pt-BR" altLang="pt-BR" dirty="0" smtClean="0"/>
              <a:t>Indutiva  </a:t>
            </a:r>
            <a:endParaRPr lang="pt-BR" altLang="pt-BR" dirty="0"/>
          </a:p>
          <a:p>
            <a:pPr marL="0" indent="0">
              <a:buNone/>
            </a:pPr>
            <a:endParaRPr lang="pt-BR" altLang="pt-BR" dirty="0" smtClean="0"/>
          </a:p>
          <a:p>
            <a:pPr marL="0" indent="0">
              <a:buNone/>
            </a:pPr>
            <a:r>
              <a:rPr lang="pt-BR" altLang="pt-BR" dirty="0" smtClean="0"/>
              <a:t> </a:t>
            </a:r>
            <a:endParaRPr lang="pt-BR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02551" y="3134732"/>
            <a:ext cx="10668000" cy="87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304925" indent="-3956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94180" indent="-3873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942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514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0086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658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9230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altLang="pt-BR" kern="0" dirty="0" smtClean="0"/>
              <a:t>X -&gt; reatância </a:t>
            </a:r>
          </a:p>
          <a:p>
            <a:pPr>
              <a:buFont typeface="Wingdings" panose="05000000000000000000" pitchFamily="2" charset="2"/>
              <a:buNone/>
            </a:pPr>
            <a:endParaRPr lang="pt-BR" altLang="pt-BR" kern="0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37055" y="4247072"/>
            <a:ext cx="10668000" cy="87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304925" indent="-3956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  <a:cs typeface="+mn-cs"/>
              </a:defRPr>
            </a:lvl3pPr>
            <a:lvl4pPr marL="1694180" indent="-3873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942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514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0086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658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9230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altLang="pt-BR" kern="0" dirty="0" smtClean="0"/>
              <a:t>Z-&gt; Impedância </a:t>
            </a:r>
            <a:endParaRPr lang="pt-BR" altLang="pt-BR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83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2181225" y="3206115"/>
          <a:ext cx="2533015" cy="1329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Equation" r:id="rId3" imgW="749300" imgH="393700" progId="Equation.3">
                  <p:embed/>
                </p:oleObj>
              </mc:Choice>
              <mc:Fallback>
                <p:oleObj name="Equation" r:id="rId3" imgW="749300" imgH="393700" progId="Equation.3">
                  <p:embed/>
                  <p:pic>
                    <p:nvPicPr>
                      <p:cNvPr id="0" name="Imagem 12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3206115"/>
                        <a:ext cx="2533015" cy="1329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5" name="Object 9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748507279"/>
              </p:ext>
            </p:extLst>
          </p:nvPr>
        </p:nvGraphicFramePr>
        <p:xfrm>
          <a:off x="2318856" y="2229485"/>
          <a:ext cx="201739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7" name="Equation" r:id="rId5" imgW="634365" imgH="241300" progId="Equation.3">
                  <p:embed/>
                </p:oleObj>
              </mc:Choice>
              <mc:Fallback>
                <p:oleObj name="Equation" r:id="rId5" imgW="634365" imgH="241300" progId="Equation.3">
                  <p:embed/>
                  <p:pic>
                    <p:nvPicPr>
                      <p:cNvPr id="0" name="Imagem 12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8856" y="2229485"/>
                        <a:ext cx="2017395" cy="7677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8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220595" y="4683760"/>
          <a:ext cx="313118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8" name="Equation" r:id="rId7" imgW="749300" imgH="190500" progId="Equation.3">
                  <p:embed/>
                </p:oleObj>
              </mc:Choice>
              <mc:Fallback>
                <p:oleObj name="Equation" r:id="rId7" imgW="749300" imgH="190500" progId="Equation.3">
                  <p:embed/>
                  <p:pic>
                    <p:nvPicPr>
                      <p:cNvPr id="0" name="Imagem 123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0595" y="4683760"/>
                        <a:ext cx="313118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>
                <a:sym typeface="+mn-ea"/>
              </a:rPr>
              <a:t>Geração Senoidal</a:t>
            </a:r>
            <a:endParaRPr lang="pt-BR" altLang="en-US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89264" y="1752600"/>
            <a:ext cx="4636372" cy="42672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197" y="2009637"/>
            <a:ext cx="5048251" cy="3575050"/>
          </a:xfrm>
          <a:prstGeom prst="rect">
            <a:avLst/>
          </a:prstGeom>
        </p:spPr>
      </p:pic>
      <p:pic>
        <p:nvPicPr>
          <p:cNvPr id="2" name="Imagem -21474826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606" y="2656840"/>
            <a:ext cx="3390900" cy="14020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altLang="en-US"/>
              <a:t>Valores de Pico, Médio e Eficaz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650" y="2500025"/>
            <a:ext cx="5232400" cy="2772350"/>
          </a:xfrm>
          <a:prstGeom prst="rect">
            <a:avLst/>
          </a:prstGeo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altLang="en-US"/>
              <a:t>valor de pico ou máximo</a:t>
            </a:r>
          </a:p>
          <a:p>
            <a:endParaRPr lang="pt-BR" altLang="en-US"/>
          </a:p>
          <a:p>
            <a:endParaRPr lang="pt-BR" altLang="en-US"/>
          </a:p>
          <a:p>
            <a:r>
              <a:rPr lang="pt-BR" altLang="en-US"/>
              <a:t>valor médio</a:t>
            </a:r>
          </a:p>
          <a:p>
            <a:endParaRPr lang="pt-BR" altLang="en-US"/>
          </a:p>
          <a:p>
            <a:endParaRPr lang="pt-BR" altLang="en-US"/>
          </a:p>
          <a:p>
            <a:r>
              <a:rPr lang="pt-BR" altLang="en-US"/>
              <a:t>valor eficaz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4" grpI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Valor Médio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5635" y="2161154"/>
            <a:ext cx="4025900" cy="1403350"/>
          </a:xfrm>
          <a:prstGeom prst="rect">
            <a:avLst/>
          </a:prstGeom>
        </p:spPr>
      </p:pic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4653" y="4285104"/>
            <a:ext cx="5384800" cy="1119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6476" y="463828"/>
            <a:ext cx="10668000" cy="964235"/>
          </a:xfrm>
        </p:spPr>
        <p:txBody>
          <a:bodyPr/>
          <a:lstStyle/>
          <a:p>
            <a:r>
              <a:rPr lang="pt-BR" altLang="en-US" dirty="0"/>
              <a:t>Valor Eficaz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62305" y="1762760"/>
            <a:ext cx="8406130" cy="592251"/>
          </a:xfrm>
        </p:spPr>
        <p:txBody>
          <a:bodyPr/>
          <a:lstStyle/>
          <a:p>
            <a:r>
              <a:rPr lang="pt-BR" altLang="en-US" dirty="0"/>
              <a:t>valor equivalente a uma </a:t>
            </a:r>
            <a:r>
              <a:rPr lang="pt-BR" altLang="en-US" dirty="0" smtClean="0"/>
              <a:t>corrente CC</a:t>
            </a:r>
          </a:p>
          <a:p>
            <a:pPr marL="0" indent="0">
              <a:buNone/>
            </a:pPr>
            <a:endParaRPr lang="pt-BR" altLang="en-US" dirty="0"/>
          </a:p>
        </p:txBody>
      </p:sp>
      <p:pic>
        <p:nvPicPr>
          <p:cNvPr id="4" name="Espaço Reservado para Conteúdo -214748261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7718" y="2306558"/>
            <a:ext cx="3824546" cy="124390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255" y="4587078"/>
            <a:ext cx="5118100" cy="1384300"/>
          </a:xfrm>
          <a:prstGeom prst="rect">
            <a:avLst/>
          </a:prstGeom>
        </p:spPr>
      </p:pic>
      <p:sp>
        <p:nvSpPr>
          <p:cNvPr id="6" name="Caixa de Texto 5"/>
          <p:cNvSpPr txBox="1"/>
          <p:nvPr/>
        </p:nvSpPr>
        <p:spPr>
          <a:xfrm>
            <a:off x="1014730" y="5279228"/>
            <a:ext cx="33883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para uma </a:t>
            </a:r>
            <a:r>
              <a:rPr lang="pt-BR" altLang="en-US" sz="2400" dirty="0" err="1">
                <a:solidFill>
                  <a:schemeClr val="tx1"/>
                </a:solidFill>
                <a:uFillTx/>
                <a:sym typeface="+mn-ea"/>
              </a:rPr>
              <a:t>senoide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610618" y="3715698"/>
            <a:ext cx="8406130" cy="77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469900" indent="-469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304925" indent="-39560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94180" indent="-3873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942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514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30086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658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923030" indent="-39878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pt-BR" altLang="en-US" kern="0" dirty="0" smtClean="0"/>
              <a:t>Valor médio quadrático ou R.M.S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pt-BR" altLang="en-US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/>
      <p:bldP spid="6" grpId="2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en-US" dirty="0"/>
              <a:t>Por que RMS??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39800" y="1950085"/>
            <a:ext cx="9775190" cy="1400810"/>
          </a:xfrm>
        </p:spPr>
        <p:txBody>
          <a:bodyPr/>
          <a:lstStyle/>
          <a:p>
            <a:r>
              <a:rPr lang="pt-BR" altLang="en-US" dirty="0"/>
              <a:t>p(t)=v(t).i(t)   V(t)=r i(t)</a:t>
            </a:r>
          </a:p>
          <a:p>
            <a:r>
              <a:rPr lang="pt-BR" altLang="en-US" dirty="0"/>
              <a:t>Em uma resistência    p(t) =r.i</a:t>
            </a:r>
            <a:r>
              <a:rPr lang="pt-BR" altLang="en-US" baseline="30000" dirty="0">
                <a:solidFill>
                  <a:schemeClr val="tx1"/>
                </a:solidFill>
                <a:uFillTx/>
              </a:rPr>
              <a:t>2</a:t>
            </a:r>
            <a:r>
              <a:rPr lang="pt-BR" altLang="en-US" dirty="0"/>
              <a:t>(t)     </a:t>
            </a:r>
          </a:p>
          <a:p>
            <a:pPr marL="0" indent="0">
              <a:buNone/>
            </a:pPr>
            <a:endParaRPr lang="pt-BR" altLang="en-US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51931" y="3212626"/>
            <a:ext cx="4749191" cy="1861807"/>
          </a:xfrm>
          <a:prstGeom prst="rect">
            <a:avLst/>
          </a:prstGeom>
        </p:spPr>
      </p:pic>
      <p:sp>
        <p:nvSpPr>
          <p:cNvPr id="4" name="Caixa de Texto 3"/>
          <p:cNvSpPr txBox="1"/>
          <p:nvPr/>
        </p:nvSpPr>
        <p:spPr>
          <a:xfrm>
            <a:off x="1216660" y="5222875"/>
            <a:ext cx="92309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Substituindo   </a:t>
            </a:r>
            <a:endParaRPr lang="pt-BR" altLang="en-US" sz="2400" dirty="0">
              <a:solidFill>
                <a:schemeClr val="tx1"/>
              </a:solidFill>
              <a:uFillTx/>
            </a:endParaRPr>
          </a:p>
          <a:p>
            <a:r>
              <a:rPr lang="pt-BR" altLang="en-US" sz="2400" dirty="0" err="1">
                <a:solidFill>
                  <a:schemeClr val="tx1"/>
                </a:solidFill>
                <a:uFillTx/>
                <a:sym typeface="+mn-ea"/>
              </a:rPr>
              <a:t>Pmed</a:t>
            </a:r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= r. I</a:t>
            </a:r>
            <a:r>
              <a:rPr lang="pt-BR" altLang="en-US" sz="2400" baseline="30000" dirty="0">
                <a:solidFill>
                  <a:schemeClr val="tx1"/>
                </a:solidFill>
                <a:uFillTx/>
                <a:sym typeface="+mn-ea"/>
              </a:rPr>
              <a:t>2</a:t>
            </a:r>
            <a:r>
              <a:rPr lang="pt-BR" altLang="en-US" sz="2400" baseline="-25000" dirty="0">
                <a:solidFill>
                  <a:schemeClr val="tx1"/>
                </a:solidFill>
                <a:uFillTx/>
                <a:sym typeface="+mn-ea"/>
              </a:rPr>
              <a:t>ef</a:t>
            </a:r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   ou   </a:t>
            </a:r>
            <a:r>
              <a:rPr lang="pt-BR" altLang="en-US" sz="2400" dirty="0" err="1">
                <a:solidFill>
                  <a:schemeClr val="tx1"/>
                </a:solidFill>
                <a:uFillTx/>
                <a:sym typeface="+mn-ea"/>
              </a:rPr>
              <a:t>Pmed</a:t>
            </a:r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= </a:t>
            </a:r>
            <a:r>
              <a:rPr lang="pt-BR" altLang="en-US" sz="2400" dirty="0" err="1">
                <a:solidFill>
                  <a:schemeClr val="tx1"/>
                </a:solidFill>
                <a:uFillTx/>
                <a:sym typeface="+mn-ea"/>
              </a:rPr>
              <a:t>V</a:t>
            </a:r>
            <a:r>
              <a:rPr lang="pt-BR" altLang="en-US" sz="2400" baseline="-25000" dirty="0" err="1">
                <a:solidFill>
                  <a:schemeClr val="tx1"/>
                </a:solidFill>
                <a:uFillTx/>
                <a:sym typeface="+mn-ea"/>
              </a:rPr>
              <a:t>ef</a:t>
            </a:r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 . </a:t>
            </a:r>
            <a:r>
              <a:rPr lang="pt-BR" altLang="en-US" sz="2400" dirty="0" err="1">
                <a:solidFill>
                  <a:schemeClr val="tx1"/>
                </a:solidFill>
                <a:uFillTx/>
                <a:sym typeface="+mn-ea"/>
              </a:rPr>
              <a:t>I</a:t>
            </a:r>
            <a:r>
              <a:rPr lang="pt-BR" altLang="en-US" sz="2400" baseline="-25000" dirty="0" err="1">
                <a:solidFill>
                  <a:schemeClr val="tx1"/>
                </a:solidFill>
                <a:uFillTx/>
                <a:sym typeface="+mn-ea"/>
              </a:rPr>
              <a:t>ef</a:t>
            </a:r>
            <a:r>
              <a:rPr lang="pt-BR" altLang="en-US" sz="2400" dirty="0">
                <a:solidFill>
                  <a:schemeClr val="tx1"/>
                </a:solidFill>
                <a:uFillTx/>
                <a:sym typeface="+mn-ea"/>
              </a:rPr>
              <a:t>,  = ½ </a:t>
            </a:r>
            <a:r>
              <a:rPr lang="pt-BR" altLang="en-US" sz="2400" dirty="0" err="1">
                <a:solidFill>
                  <a:schemeClr val="tx1"/>
                </a:solidFill>
                <a:uFillTx/>
                <a:sym typeface="+mn-ea"/>
              </a:rPr>
              <a:t>Vp.Ip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Relações</a:t>
            </a:r>
            <a:r>
              <a:rPr lang="pt-BR" dirty="0"/>
              <a:t>  de Potencia  media e I</a:t>
            </a:r>
            <a:r>
              <a:rPr lang="pt-BR" dirty="0" smtClean="0"/>
              <a:t>nstantânea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765935"/>
            <a:ext cx="10985500" cy="649605"/>
          </a:xfrm>
        </p:spPr>
        <p:txBody>
          <a:bodyPr/>
          <a:lstStyle/>
          <a:p>
            <a:pPr lvl="7"/>
            <a:r>
              <a:rPr lang="pt-BR" sz="3200" dirty="0"/>
              <a:t>p(t)=v(t).i(t)</a:t>
            </a:r>
          </a:p>
          <a:p>
            <a:endParaRPr lang="pt-BR" dirty="0"/>
          </a:p>
          <a:p>
            <a:endParaRPr lang="pt-BR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pt-BR" dirty="0">
              <a:latin typeface="Times New Roman" panose="02020603050405020304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155" y="2415402"/>
            <a:ext cx="4744279" cy="160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7" y="4207427"/>
            <a:ext cx="10363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679" y="5214592"/>
            <a:ext cx="3286538" cy="839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7207" y="410818"/>
            <a:ext cx="10668000" cy="897974"/>
          </a:xfrm>
        </p:spPr>
        <p:txBody>
          <a:bodyPr/>
          <a:lstStyle/>
          <a:p>
            <a:pPr algn="ctr"/>
            <a:r>
              <a:rPr lang="pt-BR" dirty="0" smtClean="0"/>
              <a:t>Potencia Média</a:t>
            </a:r>
            <a:endParaRPr lang="pt-B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16" y="2278877"/>
            <a:ext cx="5678456" cy="134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172" y="2439089"/>
            <a:ext cx="4159413" cy="101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50" y="4215019"/>
            <a:ext cx="6440833" cy="926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Em um Resistor</a:t>
            </a:r>
            <a:endParaRPr lang="pt-B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37" y="2530972"/>
            <a:ext cx="8928559" cy="37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59" y="1608536"/>
            <a:ext cx="2800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3183" y="609600"/>
            <a:ext cx="10668000" cy="772681"/>
          </a:xfrm>
        </p:spPr>
        <p:txBody>
          <a:bodyPr/>
          <a:lstStyle/>
          <a:p>
            <a:pPr algn="ctr"/>
            <a:r>
              <a:rPr lang="pt-BR" dirty="0" smtClean="0"/>
              <a:t>Energia Reativa </a:t>
            </a:r>
            <a:endParaRPr lang="pt-B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73" y="1726625"/>
            <a:ext cx="10361365" cy="181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ítulo 1"/>
          <p:cNvSpPr txBox="1"/>
          <p:nvPr/>
        </p:nvSpPr>
        <p:spPr bwMode="auto">
          <a:xfrm>
            <a:off x="591127" y="3823135"/>
            <a:ext cx="5957455" cy="77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kern="0" dirty="0" smtClean="0"/>
              <a:t>Valor médio = 0</a:t>
            </a:r>
            <a:endParaRPr lang="pt-BR" kern="0" dirty="0"/>
          </a:p>
        </p:txBody>
      </p:sp>
      <p:pic>
        <p:nvPicPr>
          <p:cNvPr id="1741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363" y="4396583"/>
            <a:ext cx="2522813" cy="88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ítulo 1"/>
          <p:cNvSpPr txBox="1"/>
          <p:nvPr/>
        </p:nvSpPr>
        <p:spPr bwMode="auto">
          <a:xfrm>
            <a:off x="1228436" y="4318000"/>
            <a:ext cx="6991927" cy="96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kern="0" dirty="0" smtClean="0"/>
              <a:t>Valor médio do módulo  = </a:t>
            </a:r>
            <a:endParaRPr lang="pt-BR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673" y="1962694"/>
            <a:ext cx="8036753" cy="422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9242" y="410817"/>
            <a:ext cx="10668000" cy="897974"/>
          </a:xfrm>
        </p:spPr>
        <p:txBody>
          <a:bodyPr/>
          <a:lstStyle/>
          <a:p>
            <a:pPr algn="ctr"/>
            <a:r>
              <a:rPr lang="pt-BR" dirty="0" smtClean="0"/>
              <a:t>Em um Indutor Ideal</a:t>
            </a:r>
            <a:endParaRPr lang="pt-BR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02" y="1675764"/>
            <a:ext cx="31559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5015" y="556591"/>
            <a:ext cx="10668000" cy="911226"/>
          </a:xfrm>
        </p:spPr>
        <p:txBody>
          <a:bodyPr/>
          <a:lstStyle/>
          <a:p>
            <a:pPr algn="ctr"/>
            <a:r>
              <a:rPr lang="pt-BR" dirty="0" smtClean="0"/>
              <a:t>Potencia Reativa Indutiva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5164" y="1832113"/>
            <a:ext cx="10919514" cy="4267200"/>
          </a:xfrm>
        </p:spPr>
        <p:txBody>
          <a:bodyPr/>
          <a:lstStyle/>
          <a:p>
            <a:r>
              <a:rPr lang="pt-BR" dirty="0"/>
              <a:t>Potência Reativa  Indutiva (VAr)</a:t>
            </a:r>
          </a:p>
          <a:p>
            <a:r>
              <a:rPr lang="pt-BR" dirty="0" smtClean="0"/>
              <a:t>Valor médio do módulo </a:t>
            </a:r>
          </a:p>
          <a:p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027" y="3586653"/>
            <a:ext cx="2423213" cy="196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35" y="3722446"/>
            <a:ext cx="2489200" cy="119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capacitor Ideal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79" y="1729491"/>
            <a:ext cx="2578233" cy="68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457" y="1921896"/>
            <a:ext cx="8399118" cy="419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6233" y="702365"/>
            <a:ext cx="10668000" cy="818461"/>
          </a:xfrm>
        </p:spPr>
        <p:txBody>
          <a:bodyPr/>
          <a:lstStyle/>
          <a:p>
            <a:r>
              <a:rPr lang="pt-BR" dirty="0"/>
              <a:t>Potência Reativa Capacitiva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6917358" cy="4267200"/>
          </a:xfrm>
        </p:spPr>
        <p:txBody>
          <a:bodyPr/>
          <a:lstStyle/>
          <a:p>
            <a:r>
              <a:rPr lang="pt-BR" dirty="0"/>
              <a:t>Potência Reativa  Capacitiva(VAr)</a:t>
            </a:r>
          </a:p>
          <a:p>
            <a:r>
              <a:rPr lang="pt-BR" dirty="0" smtClean="0"/>
              <a:t>Valor </a:t>
            </a:r>
            <a:r>
              <a:rPr lang="pt-BR" dirty="0"/>
              <a:t>médio </a:t>
            </a:r>
            <a:r>
              <a:rPr lang="pt-BR" dirty="0" smtClean="0"/>
              <a:t>do módulo</a:t>
            </a:r>
            <a:endParaRPr lang="pt-BR" dirty="0"/>
          </a:p>
          <a:p>
            <a:endParaRPr lang="pt-BR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43" y="3190460"/>
            <a:ext cx="35814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745" y="3190460"/>
            <a:ext cx="24003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746" y="609600"/>
            <a:ext cx="10668000" cy="738948"/>
          </a:xfrm>
        </p:spPr>
        <p:txBody>
          <a:bodyPr/>
          <a:lstStyle/>
          <a:p>
            <a:r>
              <a:rPr lang="pt-BR" dirty="0"/>
              <a:t>Potência Aparente 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7" y="1812229"/>
            <a:ext cx="4362474" cy="346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010" y="2193838"/>
            <a:ext cx="4480984" cy="338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2981" y="596348"/>
            <a:ext cx="10668000" cy="805209"/>
          </a:xfrm>
        </p:spPr>
        <p:txBody>
          <a:bodyPr/>
          <a:lstStyle/>
          <a:p>
            <a:r>
              <a:rPr lang="pt-BR" dirty="0"/>
              <a:t>Potência Aparente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60" y="1897683"/>
            <a:ext cx="2067939" cy="111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744" y="2173494"/>
            <a:ext cx="2278374" cy="834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60" y="3209235"/>
            <a:ext cx="757555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540" y="4319796"/>
            <a:ext cx="2601739" cy="12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117" y="4230315"/>
            <a:ext cx="2183472" cy="123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6233" y="689113"/>
            <a:ext cx="10668000" cy="831713"/>
          </a:xfrm>
        </p:spPr>
        <p:txBody>
          <a:bodyPr/>
          <a:lstStyle/>
          <a:p>
            <a:pPr algn="ctr"/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Fator de </a:t>
            </a:r>
            <a:r>
              <a:rPr lang="pt-BR" dirty="0"/>
              <a:t>Potencia</a:t>
            </a: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795" y="1867437"/>
            <a:ext cx="9064137" cy="340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740" y="5386042"/>
            <a:ext cx="28321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pt-BR" altLang="en-US">
                <a:sym typeface="+mn-ea"/>
              </a:rPr>
              <a:t>Redução  da potencia reativa</a:t>
            </a:r>
            <a:endParaRPr lang="pt-BR" altLang="en-US"/>
          </a:p>
        </p:txBody>
      </p:sp>
      <p:graphicFrame>
        <p:nvGraphicFramePr>
          <p:cNvPr id="5" name="Espaço Reservado para Conteúdo 4">
            <a:hlinkClick r:id="" action="ppaction://ole?verb=0"/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1589723" y="2169478"/>
          <a:ext cx="3564255" cy="1223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r:id="rId3" imgW="850900" imgH="292100" progId="Equation.KSEE3">
                  <p:embed/>
                </p:oleObj>
              </mc:Choice>
              <mc:Fallback>
                <p:oleObj r:id="rId3" imgW="850900" imgH="292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723" y="2169478"/>
                        <a:ext cx="3564255" cy="1223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Espaço Reservado para Conteúdo 7">
            <a:hlinkClick r:id="" action="ppaction://ole?verb=0"/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5924551" y="2237423"/>
          <a:ext cx="2289810" cy="1087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r:id="rId5" imgW="749300" imgH="355600" progId="Equation.KSEE3">
                  <p:embed/>
                </p:oleObj>
              </mc:Choice>
              <mc:Fallback>
                <p:oleObj r:id="rId5" imgW="749300" imgH="3556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4551" y="2237423"/>
                        <a:ext cx="2289810" cy="1087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Espaço Reservado para Conteúdo 13">
            <a:hlinkClick r:id="" action="ppaction://ole?verb=0"/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2052956" y="4621848"/>
          <a:ext cx="2637790" cy="738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r:id="rId7" imgW="862965" imgH="241300" progId="Equation.KSEE3">
                  <p:embed/>
                </p:oleObj>
              </mc:Choice>
              <mc:Fallback>
                <p:oleObj r:id="rId7" imgW="862965" imgH="2413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2956" y="4621848"/>
                        <a:ext cx="2637790" cy="738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Espaço Reservado para Conteúdo 15">
            <a:hlinkClick r:id="" action="ppaction://ole?verb=0"/>
          </p:cNvPr>
          <p:cNvGraphicFramePr>
            <a:graphicFrameLocks noGrp="1" noChangeAspect="1"/>
          </p:cNvGraphicFramePr>
          <p:nvPr>
            <p:ph sz="quarter" idx="4"/>
          </p:nvPr>
        </p:nvGraphicFramePr>
        <p:xfrm>
          <a:off x="8651241" y="2288223"/>
          <a:ext cx="2212340" cy="1087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9" imgW="723900" imgH="355600" progId="Equation.KSEE3">
                  <p:embed/>
                </p:oleObj>
              </mc:Choice>
              <mc:Fallback>
                <p:oleObj r:id="rId9" imgW="723900" imgH="3556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651241" y="2288223"/>
                        <a:ext cx="2212340" cy="1087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correção do Fator de Potencia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49145" y="2329815"/>
            <a:ext cx="7759065" cy="3790315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3581400" y="1772285"/>
            <a:ext cx="33274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6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mínimo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atual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altLang="zh-CN" sz="26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6233" y="622852"/>
            <a:ext cx="10668000" cy="897974"/>
          </a:xfrm>
        </p:spPr>
        <p:txBody>
          <a:bodyPr/>
          <a:lstStyle/>
          <a:p>
            <a:pPr algn="ctr"/>
            <a:r>
              <a:rPr lang="pt-BR" dirty="0" smtClean="0"/>
              <a:t>Sumário </a:t>
            </a:r>
            <a:endParaRPr lang="pt-B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77" y="1788766"/>
            <a:ext cx="11501068" cy="359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" y="1811020"/>
            <a:ext cx="10527030" cy="434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altLang="en-US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2480" y="1745615"/>
            <a:ext cx="10400665" cy="3740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pt-BR" altLang="en-US"/>
              <a:t>calcule da correção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27150" y="1945640"/>
            <a:ext cx="1238250" cy="482600"/>
          </a:xfrm>
          <a:prstGeom prst="rect">
            <a:avLst/>
          </a:prstGeom>
        </p:spPr>
      </p:pic>
      <p:pic>
        <p:nvPicPr>
          <p:cNvPr id="6" name="Espaço Reservado para Conteúdo 5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2564765" y="1965325"/>
            <a:ext cx="1492250" cy="482600"/>
          </a:xfrm>
          <a:prstGeom prst="rect">
            <a:avLst/>
          </a:prstGeom>
        </p:spPr>
      </p:pic>
      <p:pic>
        <p:nvPicPr>
          <p:cNvPr id="8" name="Espaço Reservado para Conteúdo 7"/>
          <p:cNvPicPr>
            <a:picLocks noGrp="1" noChangeAspect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4130040" y="1965325"/>
            <a:ext cx="1371600" cy="482600"/>
          </a:xfrm>
          <a:prstGeom prst="rect">
            <a:avLst/>
          </a:prstGeom>
        </p:spPr>
      </p:pic>
      <p:pic>
        <p:nvPicPr>
          <p:cNvPr id="10" name="Espaço Reservado para Conteúdo 9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5427980" y="1965325"/>
            <a:ext cx="1136650" cy="4826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665" y="2544445"/>
            <a:ext cx="2673350" cy="889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7495" y="1974215"/>
            <a:ext cx="1670050" cy="4826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8875" y="2544445"/>
            <a:ext cx="4533900" cy="6667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3500" y="3597910"/>
            <a:ext cx="4451350" cy="4826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6615" y="3587115"/>
            <a:ext cx="3060700" cy="4826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3670" y="4325620"/>
            <a:ext cx="2673350" cy="9271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2340" y="4312285"/>
            <a:ext cx="3213100" cy="88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Perfil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erfil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er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18</TotalTime>
  <Words>300</Words>
  <Application>Microsoft Office PowerPoint</Application>
  <PresentationFormat>Personalizar</PresentationFormat>
  <Paragraphs>100</Paragraphs>
  <Slides>40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40</vt:i4>
      </vt:variant>
    </vt:vector>
  </HeadingPairs>
  <TitlesOfParts>
    <vt:vector size="44" baseType="lpstr">
      <vt:lpstr>Tema1</vt:lpstr>
      <vt:lpstr>Equation.3</vt:lpstr>
      <vt:lpstr>Equation</vt:lpstr>
      <vt:lpstr>WPS Equation 3.0</vt:lpstr>
      <vt:lpstr>Regime Permanente Senoidal </vt:lpstr>
      <vt:lpstr>Geração de Energia em Corrente Continua</vt:lpstr>
      <vt:lpstr>Geração de Energia em Corrente Continua</vt:lpstr>
      <vt:lpstr>Sistemas de Tração </vt:lpstr>
      <vt:lpstr>Sistemas de Transmissão CC</vt:lpstr>
      <vt:lpstr>Sistemas de transmissão CC</vt:lpstr>
      <vt:lpstr>Regime permanente Senoidal</vt:lpstr>
      <vt:lpstr>Geração em Corrente Alternada</vt:lpstr>
      <vt:lpstr>Corrente Alternada </vt:lpstr>
      <vt:lpstr>Geradores CA </vt:lpstr>
      <vt:lpstr>Maquina CA</vt:lpstr>
      <vt:lpstr>Regime CC</vt:lpstr>
      <vt:lpstr>Apresentação do PowerPoint</vt:lpstr>
      <vt:lpstr>Fasores</vt:lpstr>
      <vt:lpstr>Fasores II</vt:lpstr>
      <vt:lpstr>Fasores III</vt:lpstr>
      <vt:lpstr>Reatância e Impedância</vt:lpstr>
      <vt:lpstr>Apresentação do PowerPoint</vt:lpstr>
      <vt:lpstr>Geração Senoidal</vt:lpstr>
      <vt:lpstr>Valores de Pico, Médio e Eficaz</vt:lpstr>
      <vt:lpstr>Valor Médio</vt:lpstr>
      <vt:lpstr>Valor Eficaz</vt:lpstr>
      <vt:lpstr>Por que RMS??</vt:lpstr>
      <vt:lpstr>Relações  de Potencia  media e Instantânea</vt:lpstr>
      <vt:lpstr>Potencia Média</vt:lpstr>
      <vt:lpstr>Em um Resistor</vt:lpstr>
      <vt:lpstr>Energia Reativa </vt:lpstr>
      <vt:lpstr>Em um Indutor Ideal</vt:lpstr>
      <vt:lpstr>Potencia Reativa Indutiva</vt:lpstr>
      <vt:lpstr>No capacitor Ideal</vt:lpstr>
      <vt:lpstr>Potência Reativa Capacitiva</vt:lpstr>
      <vt:lpstr>Potência Aparente </vt:lpstr>
      <vt:lpstr>Potência Aparente </vt:lpstr>
      <vt:lpstr> Fator de Potencia</vt:lpstr>
      <vt:lpstr>Redução  da potencia reativa</vt:lpstr>
      <vt:lpstr>correção do Fator de Potencia</vt:lpstr>
      <vt:lpstr>Sumário </vt:lpstr>
      <vt:lpstr>Apresentação do PowerPoint</vt:lpstr>
      <vt:lpstr>Apresentação do PowerPoint</vt:lpstr>
      <vt:lpstr>calcule da correção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Correnta Alternanda</dc:title>
  <dc:creator/>
  <cp:lastModifiedBy>paulo</cp:lastModifiedBy>
  <cp:revision>47</cp:revision>
  <dcterms:created xsi:type="dcterms:W3CDTF">2020-07-27T18:53:00Z</dcterms:created>
  <dcterms:modified xsi:type="dcterms:W3CDTF">2020-08-31T17:01:02Z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1046-11.2.0.9635</vt:lpwstr>
  </property>
</Properties>
</file>